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388" r:id="rId5"/>
    <p:sldId id="344" r:id="rId6"/>
    <p:sldId id="367" r:id="rId7"/>
    <p:sldId id="368" r:id="rId8"/>
    <p:sldId id="369" r:id="rId9"/>
    <p:sldId id="382" r:id="rId10"/>
    <p:sldId id="370" r:id="rId11"/>
    <p:sldId id="371" r:id="rId12"/>
    <p:sldId id="372" r:id="rId13"/>
    <p:sldId id="363" r:id="rId14"/>
    <p:sldId id="348" r:id="rId15"/>
    <p:sldId id="349" r:id="rId16"/>
    <p:sldId id="350" r:id="rId17"/>
    <p:sldId id="365" r:id="rId18"/>
    <p:sldId id="351" r:id="rId19"/>
    <p:sldId id="352" r:id="rId20"/>
    <p:sldId id="385" r:id="rId21"/>
    <p:sldId id="366" r:id="rId22"/>
    <p:sldId id="353" r:id="rId23"/>
    <p:sldId id="383" r:id="rId24"/>
    <p:sldId id="373" r:id="rId25"/>
    <p:sldId id="376" r:id="rId26"/>
    <p:sldId id="374" r:id="rId27"/>
    <p:sldId id="375" r:id="rId28"/>
    <p:sldId id="384" r:id="rId29"/>
    <p:sldId id="3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8BF"/>
    <a:srgbClr val="5869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5388" autoAdjust="0"/>
  </p:normalViewPr>
  <p:slideViewPr>
    <p:cSldViewPr snapToGrid="0">
      <p:cViewPr varScale="1">
        <p:scale>
          <a:sx n="90" d="100"/>
          <a:sy n="90" d="100"/>
        </p:scale>
        <p:origin x="120" y="60"/>
      </p:cViewPr>
      <p:guideLst/>
    </p:cSldViewPr>
  </p:slideViewPr>
  <p:outlineViewPr>
    <p:cViewPr>
      <p:scale>
        <a:sx n="33" d="100"/>
        <a:sy n="33" d="100"/>
      </p:scale>
      <p:origin x="0" y="-7776"/>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1A50702-3C68-4B14-B819-72B57D27F9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0F4880-E690-44D0-8356-A9E7BDBAB0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E6205E-B305-4B90-9534-3C5E99A0275E}" type="datetimeFigureOut">
              <a:rPr lang="en-US" smtClean="0"/>
              <a:t>10/25/2025</a:t>
            </a:fld>
            <a:endParaRPr lang="en-US" dirty="0"/>
          </a:p>
        </p:txBody>
      </p:sp>
      <p:sp>
        <p:nvSpPr>
          <p:cNvPr id="4" name="Footer Placeholder 3">
            <a:extLst>
              <a:ext uri="{FF2B5EF4-FFF2-40B4-BE49-F238E27FC236}">
                <a16:creationId xmlns:a16="http://schemas.microsoft.com/office/drawing/2014/main" id="{26B4ACF6-39FD-4B08-A7D5-5BFDC37B46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F7C9FD2-2C57-4DE7-8EA4-86DEE80B988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AC623C-86E0-4A85-83FB-F4A716956FD4}" type="slidenum">
              <a:rPr lang="en-US" smtClean="0"/>
              <a:t>‹#›</a:t>
            </a:fld>
            <a:endParaRPr lang="en-US" dirty="0"/>
          </a:p>
        </p:txBody>
      </p:sp>
    </p:spTree>
    <p:extLst>
      <p:ext uri="{BB962C8B-B14F-4D97-AF65-F5344CB8AC3E}">
        <p14:creationId xmlns:p14="http://schemas.microsoft.com/office/powerpoint/2010/main" val="169395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3722F1-E430-42A1-A473-1759336AECCE}" type="datetimeFigureOut">
              <a:rPr lang="en-US" smtClean="0"/>
              <a:t>10/25/2025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D7554-D10C-4E29-B8E6-BB7111FA614F}" type="slidenum">
              <a:rPr lang="en-US" smtClean="0"/>
              <a:t>‹#›</a:t>
            </a:fld>
            <a:endParaRPr lang="en-US" dirty="0"/>
          </a:p>
        </p:txBody>
      </p:sp>
    </p:spTree>
    <p:extLst>
      <p:ext uri="{BB962C8B-B14F-4D97-AF65-F5344CB8AC3E}">
        <p14:creationId xmlns:p14="http://schemas.microsoft.com/office/powerpoint/2010/main" val="3517347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C37D7554-D10C-4E29-B8E6-BB7111FA614F}" type="slidenum">
              <a:rPr lang="en-US" smtClean="0"/>
              <a:t>1</a:t>
            </a:fld>
            <a:endParaRPr lang="en-US" dirty="0"/>
          </a:p>
        </p:txBody>
      </p:sp>
    </p:spTree>
    <p:extLst>
      <p:ext uri="{BB962C8B-B14F-4D97-AF65-F5344CB8AC3E}">
        <p14:creationId xmlns:p14="http://schemas.microsoft.com/office/powerpoint/2010/main" val="94597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What can be done in absence of ground-truth, which is often the case without large scale dispersion events</a:t>
            </a:r>
          </a:p>
        </p:txBody>
      </p:sp>
      <p:sp>
        <p:nvSpPr>
          <p:cNvPr id="4" name="Slide Number Placeholder 3"/>
          <p:cNvSpPr>
            <a:spLocks noGrp="1"/>
          </p:cNvSpPr>
          <p:nvPr>
            <p:ph type="sldNum" sz="quarter" idx="5"/>
          </p:nvPr>
        </p:nvSpPr>
        <p:spPr/>
        <p:txBody>
          <a:bodyPr/>
          <a:lstStyle/>
          <a:p>
            <a:fld id="{C37D7554-D10C-4E29-B8E6-BB7111FA614F}" type="slidenum">
              <a:rPr lang="en-US" smtClean="0"/>
              <a:t>6</a:t>
            </a:fld>
            <a:endParaRPr lang="en-US" dirty="0"/>
          </a:p>
        </p:txBody>
      </p:sp>
    </p:spTree>
    <p:extLst>
      <p:ext uri="{BB962C8B-B14F-4D97-AF65-F5344CB8AC3E}">
        <p14:creationId xmlns:p14="http://schemas.microsoft.com/office/powerpoint/2010/main" val="228491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Version 9 is the odd one out, but is it exceptionally better or worse.</a:t>
            </a:r>
          </a:p>
        </p:txBody>
      </p:sp>
      <p:sp>
        <p:nvSpPr>
          <p:cNvPr id="4" name="Slide Number Placeholder 3"/>
          <p:cNvSpPr>
            <a:spLocks noGrp="1"/>
          </p:cNvSpPr>
          <p:nvPr>
            <p:ph type="sldNum" sz="quarter" idx="5"/>
          </p:nvPr>
        </p:nvSpPr>
        <p:spPr/>
        <p:txBody>
          <a:bodyPr/>
          <a:lstStyle/>
          <a:p>
            <a:fld id="{C37D7554-D10C-4E29-B8E6-BB7111FA614F}" type="slidenum">
              <a:rPr lang="en-US" smtClean="0"/>
              <a:t>8</a:t>
            </a:fld>
            <a:endParaRPr lang="en-US" dirty="0"/>
          </a:p>
        </p:txBody>
      </p:sp>
    </p:spTree>
    <p:extLst>
      <p:ext uri="{BB962C8B-B14F-4D97-AF65-F5344CB8AC3E}">
        <p14:creationId xmlns:p14="http://schemas.microsoft.com/office/powerpoint/2010/main" val="1716011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When the peak gets less obvious, version 9 performance suffers more</a:t>
            </a:r>
          </a:p>
        </p:txBody>
      </p:sp>
      <p:sp>
        <p:nvSpPr>
          <p:cNvPr id="4" name="Slide Number Placeholder 3"/>
          <p:cNvSpPr>
            <a:spLocks noGrp="1"/>
          </p:cNvSpPr>
          <p:nvPr>
            <p:ph type="sldNum" sz="quarter" idx="5"/>
          </p:nvPr>
        </p:nvSpPr>
        <p:spPr/>
        <p:txBody>
          <a:bodyPr/>
          <a:lstStyle/>
          <a:p>
            <a:fld id="{C37D7554-D10C-4E29-B8E6-BB7111FA614F}" type="slidenum">
              <a:rPr lang="en-US" smtClean="0"/>
              <a:t>12</a:t>
            </a:fld>
            <a:endParaRPr lang="en-US" dirty="0"/>
          </a:p>
        </p:txBody>
      </p:sp>
    </p:spTree>
    <p:extLst>
      <p:ext uri="{BB962C8B-B14F-4D97-AF65-F5344CB8AC3E}">
        <p14:creationId xmlns:p14="http://schemas.microsoft.com/office/powerpoint/2010/main" val="1928528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Arrival time for Hong Kong is 43-45 h after start of release</a:t>
            </a:r>
          </a:p>
        </p:txBody>
      </p:sp>
      <p:sp>
        <p:nvSpPr>
          <p:cNvPr id="4" name="Slide Number Placeholder 3"/>
          <p:cNvSpPr>
            <a:spLocks noGrp="1"/>
          </p:cNvSpPr>
          <p:nvPr>
            <p:ph type="sldNum" sz="quarter" idx="5"/>
          </p:nvPr>
        </p:nvSpPr>
        <p:spPr/>
        <p:txBody>
          <a:bodyPr/>
          <a:lstStyle/>
          <a:p>
            <a:fld id="{C37D7554-D10C-4E29-B8E6-BB7111FA614F}" type="slidenum">
              <a:rPr lang="en-US" smtClean="0"/>
              <a:t>13</a:t>
            </a:fld>
            <a:endParaRPr lang="en-US" dirty="0"/>
          </a:p>
        </p:txBody>
      </p:sp>
    </p:spTree>
    <p:extLst>
      <p:ext uri="{BB962C8B-B14F-4D97-AF65-F5344CB8AC3E}">
        <p14:creationId xmlns:p14="http://schemas.microsoft.com/office/powerpoint/2010/main" val="1376373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dirty="0"/>
              <a:t>Mean:    0.16  0.24  0.24</a:t>
            </a:r>
            <a:br>
              <a:rPr lang="en-HK" sz="1200" dirty="0"/>
            </a:br>
            <a:r>
              <a:rPr lang="en-HK" sz="1200" dirty="0"/>
              <a:t>Median: 0.07  0.22  0.21</a:t>
            </a:r>
          </a:p>
          <a:p>
            <a:endParaRPr lang="en-HK" dirty="0"/>
          </a:p>
        </p:txBody>
      </p:sp>
      <p:sp>
        <p:nvSpPr>
          <p:cNvPr id="4" name="Slide Number Placeholder 3"/>
          <p:cNvSpPr>
            <a:spLocks noGrp="1"/>
          </p:cNvSpPr>
          <p:nvPr>
            <p:ph type="sldNum" sz="quarter" idx="5"/>
          </p:nvPr>
        </p:nvSpPr>
        <p:spPr/>
        <p:txBody>
          <a:bodyPr/>
          <a:lstStyle/>
          <a:p>
            <a:fld id="{C37D7554-D10C-4E29-B8E6-BB7111FA614F}" type="slidenum">
              <a:rPr lang="en-US" smtClean="0"/>
              <a:t>16</a:t>
            </a:fld>
            <a:endParaRPr lang="en-US" dirty="0"/>
          </a:p>
        </p:txBody>
      </p:sp>
    </p:spTree>
    <p:extLst>
      <p:ext uri="{BB962C8B-B14F-4D97-AF65-F5344CB8AC3E}">
        <p14:creationId xmlns:p14="http://schemas.microsoft.com/office/powerpoint/2010/main" val="2044804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Can skip</a:t>
            </a:r>
          </a:p>
        </p:txBody>
      </p:sp>
      <p:sp>
        <p:nvSpPr>
          <p:cNvPr id="4" name="Slide Number Placeholder 3"/>
          <p:cNvSpPr>
            <a:spLocks noGrp="1"/>
          </p:cNvSpPr>
          <p:nvPr>
            <p:ph type="sldNum" sz="quarter" idx="5"/>
          </p:nvPr>
        </p:nvSpPr>
        <p:spPr/>
        <p:txBody>
          <a:bodyPr/>
          <a:lstStyle/>
          <a:p>
            <a:fld id="{C37D7554-D10C-4E29-B8E6-BB7111FA614F}" type="slidenum">
              <a:rPr lang="en-US" smtClean="0"/>
              <a:t>17</a:t>
            </a:fld>
            <a:endParaRPr lang="en-US" dirty="0"/>
          </a:p>
        </p:txBody>
      </p:sp>
    </p:spTree>
    <p:extLst>
      <p:ext uri="{BB962C8B-B14F-4D97-AF65-F5344CB8AC3E}">
        <p14:creationId xmlns:p14="http://schemas.microsoft.com/office/powerpoint/2010/main" val="31593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C37D7554-D10C-4E29-B8E6-BB7111FA614F}" type="slidenum">
              <a:rPr lang="en-US" smtClean="0"/>
              <a:t>19</a:t>
            </a:fld>
            <a:endParaRPr lang="en-US" dirty="0"/>
          </a:p>
        </p:txBody>
      </p:sp>
    </p:spTree>
    <p:extLst>
      <p:ext uri="{BB962C8B-B14F-4D97-AF65-F5344CB8AC3E}">
        <p14:creationId xmlns:p14="http://schemas.microsoft.com/office/powerpoint/2010/main" val="755774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OUTHEIGHT control the vertical resolution. The concentration output at each heigh layer correspond to the average concentration from its parameter OUTHEIGHT to the one below.</a:t>
            </a:r>
          </a:p>
        </p:txBody>
      </p:sp>
      <p:sp>
        <p:nvSpPr>
          <p:cNvPr id="4" name="Slide Number Placeholder 3"/>
          <p:cNvSpPr>
            <a:spLocks noGrp="1"/>
          </p:cNvSpPr>
          <p:nvPr>
            <p:ph type="sldNum" sz="quarter" idx="5"/>
          </p:nvPr>
        </p:nvSpPr>
        <p:spPr/>
        <p:txBody>
          <a:bodyPr/>
          <a:lstStyle/>
          <a:p>
            <a:fld id="{C37D7554-D10C-4E29-B8E6-BB7111FA614F}" type="slidenum">
              <a:rPr lang="en-US" smtClean="0"/>
              <a:t>26</a:t>
            </a:fld>
            <a:endParaRPr lang="en-US" dirty="0"/>
          </a:p>
        </p:txBody>
      </p:sp>
    </p:spTree>
    <p:extLst>
      <p:ext uri="{BB962C8B-B14F-4D97-AF65-F5344CB8AC3E}">
        <p14:creationId xmlns:p14="http://schemas.microsoft.com/office/powerpoint/2010/main" val="4030417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5" y="690511"/>
            <a:ext cx="5185821" cy="5253089"/>
          </a:xfrm>
        </p:spPr>
        <p:txBody>
          <a:bodyPr anchor="b">
            <a:normAutofit/>
          </a:bodyPr>
          <a:lstStyle>
            <a:lvl1pPr>
              <a:defRPr sz="6000">
                <a:solidFill>
                  <a:schemeClr val="bg1"/>
                </a:solidFill>
              </a:defRPr>
            </a:lvl1pPr>
          </a:lstStyle>
          <a:p>
            <a:r>
              <a:rPr lang="en-US" dirty="0"/>
              <a:t>Click to add title</a:t>
            </a:r>
          </a:p>
        </p:txBody>
      </p:sp>
    </p:spTree>
    <p:extLst>
      <p:ext uri="{BB962C8B-B14F-4D97-AF65-F5344CB8AC3E}">
        <p14:creationId xmlns:p14="http://schemas.microsoft.com/office/powerpoint/2010/main" val="1784555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1468814" y="2057400"/>
            <a:ext cx="3091027" cy="3867538"/>
          </a:xfrm>
        </p:spPr>
        <p:txBody>
          <a:bodyPr lIns="0">
            <a:normAutofit/>
          </a:bodyPr>
          <a:lstStyle>
            <a:lvl1pPr marL="0" indent="0">
              <a:lnSpc>
                <a:spcPct val="100000"/>
              </a:lnSpc>
              <a:spcBef>
                <a:spcPts val="0"/>
              </a:spcBef>
              <a:spcAft>
                <a:spcPts val="1200"/>
              </a:spcAft>
              <a:buNone/>
              <a:defRPr sz="2000"/>
            </a:lvl1pPr>
            <a:lvl2pPr marL="800100" indent="-342900">
              <a:lnSpc>
                <a:spcPct val="100000"/>
              </a:lnSpc>
              <a:spcBef>
                <a:spcPts val="0"/>
              </a:spcBef>
              <a:spcAft>
                <a:spcPts val="1200"/>
              </a:spcAft>
              <a:buFont typeface="Arial" panose="020B0604020202020204" pitchFamily="34" charset="0"/>
              <a:buChar char="•"/>
              <a:defRPr sz="2000"/>
            </a:lvl2pPr>
            <a:lvl3pPr marL="1257300" indent="-342900">
              <a:spcBef>
                <a:spcPts val="0"/>
              </a:spcBef>
              <a:spcAft>
                <a:spcPts val="1200"/>
              </a:spcAft>
              <a:buFont typeface="Arial" panose="020B0604020202020204" pitchFamily="34" charset="0"/>
              <a:buChar char="•"/>
              <a:defRPr sz="2000"/>
            </a:lvl3pPr>
            <a:lvl4pPr marL="1714500" indent="-342900">
              <a:spcBef>
                <a:spcPts val="0"/>
              </a:spcBef>
              <a:spcAft>
                <a:spcPts val="1200"/>
              </a:spcAft>
              <a:buFont typeface="Arial" panose="020B0604020202020204" pitchFamily="34" charset="0"/>
              <a:buChar char="•"/>
              <a:defRPr sz="2000"/>
            </a:lvl4pPr>
            <a:lvl5pPr marL="2171700" indent="-3429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able Placeholder 13">
            <a:extLst>
              <a:ext uri="{FF2B5EF4-FFF2-40B4-BE49-F238E27FC236}">
                <a16:creationId xmlns:a16="http://schemas.microsoft.com/office/drawing/2014/main" id="{EA708189-1532-1BDD-104F-4D8556146CEE}"/>
              </a:ext>
            </a:extLst>
          </p:cNvPr>
          <p:cNvSpPr>
            <a:spLocks noGrp="1"/>
          </p:cNvSpPr>
          <p:nvPr>
            <p:ph type="tbl" sz="quarter" idx="12"/>
          </p:nvPr>
        </p:nvSpPr>
        <p:spPr>
          <a:xfrm>
            <a:off x="5097463" y="2051976"/>
            <a:ext cx="6180137" cy="3867538"/>
          </a:xfrm>
        </p:spPr>
        <p:txBody>
          <a:bodyPr>
            <a:normAutofit/>
          </a:bodyPr>
          <a:lstStyle>
            <a:lvl1pPr>
              <a:defRPr sz="2000"/>
            </a:lvl1pPr>
          </a:lstStyle>
          <a:p>
            <a:r>
              <a:rPr lang="en-US"/>
              <a:t>Click icon to add table</a:t>
            </a:r>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6E0EC71B-95A1-C740-6B1F-F8DF02E2D1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409299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ntent 2">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Content Placeholder 7">
            <a:extLst>
              <a:ext uri="{FF2B5EF4-FFF2-40B4-BE49-F238E27FC236}">
                <a16:creationId xmlns:a16="http://schemas.microsoft.com/office/drawing/2014/main" id="{8B0AB10A-3CAB-D4C0-3CB1-401461802BD3}"/>
              </a:ext>
            </a:extLst>
          </p:cNvPr>
          <p:cNvSpPr>
            <a:spLocks noGrp="1"/>
          </p:cNvSpPr>
          <p:nvPr>
            <p:ph sz="quarter" idx="10" hasCustomPrompt="1"/>
          </p:nvPr>
        </p:nvSpPr>
        <p:spPr>
          <a:xfrm>
            <a:off x="1468814" y="2066731"/>
            <a:ext cx="6452876" cy="3867538"/>
          </a:xfrm>
        </p:spPr>
        <p:txBody>
          <a:bodyPr lIns="0">
            <a:normAutofit/>
          </a:bodyPr>
          <a:lstStyle>
            <a:lvl1pPr>
              <a:lnSpc>
                <a:spcPct val="100000"/>
              </a:lnSpc>
              <a:spcAft>
                <a:spcPts val="600"/>
              </a:spcAft>
              <a:defRPr sz="2000"/>
            </a:lvl1pPr>
            <a:lvl2pPr>
              <a:lnSpc>
                <a:spcPct val="100000"/>
              </a:lnSpc>
              <a:spcAft>
                <a:spcPts val="600"/>
              </a:spcAft>
              <a:defRPr sz="2000"/>
            </a:lvl2pPr>
            <a:lvl3pPr>
              <a:lnSpc>
                <a:spcPct val="100000"/>
              </a:lnSpc>
              <a:spcBef>
                <a:spcPts val="1000"/>
              </a:spcBef>
              <a:spcAft>
                <a:spcPts val="600"/>
              </a:spcAft>
              <a:defRPr sz="2000"/>
            </a:lvl3pPr>
            <a:lvl4pPr>
              <a:lnSpc>
                <a:spcPct val="100000"/>
              </a:lnSpc>
              <a:spcAft>
                <a:spcPts val="1200"/>
              </a:spcAft>
              <a:defRPr sz="2000"/>
            </a:lvl4pPr>
            <a:lvl5pP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7">
            <a:extLst>
              <a:ext uri="{FF2B5EF4-FFF2-40B4-BE49-F238E27FC236}">
                <a16:creationId xmlns:a16="http://schemas.microsoft.com/office/drawing/2014/main" id="{7DBA8ADB-B20F-8404-46AB-AF67E25C7C75}"/>
              </a:ext>
            </a:extLst>
          </p:cNvPr>
          <p:cNvSpPr>
            <a:spLocks noGrp="1"/>
          </p:cNvSpPr>
          <p:nvPr>
            <p:ph sz="quarter" idx="11" hasCustomPrompt="1"/>
          </p:nvPr>
        </p:nvSpPr>
        <p:spPr>
          <a:xfrm>
            <a:off x="8169196" y="2066731"/>
            <a:ext cx="3108391" cy="3867538"/>
          </a:xfrm>
        </p:spPr>
        <p:txBody>
          <a:bodyPr lIns="0">
            <a:normAutofit/>
          </a:bodyPr>
          <a:lstStyle>
            <a:lvl1pPr marL="0" indent="0">
              <a:lnSpc>
                <a:spcPct val="100000"/>
              </a:lnSpc>
              <a:spcAft>
                <a:spcPts val="600"/>
              </a:spcAft>
              <a:buNone/>
              <a:defRPr sz="2000"/>
            </a:lvl1pPr>
            <a:lvl2pPr marL="800100" indent="-342900">
              <a:lnSpc>
                <a:spcPct val="100000"/>
              </a:lnSpc>
              <a:spcAft>
                <a:spcPts val="600"/>
              </a:spcAft>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14D5F7-E70A-5F97-5C8F-95B9E1B6D492}"/>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852814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9" name="Table Placeholder 8">
            <a:extLst>
              <a:ext uri="{FF2B5EF4-FFF2-40B4-BE49-F238E27FC236}">
                <a16:creationId xmlns:a16="http://schemas.microsoft.com/office/drawing/2014/main" id="{CB43608F-0A38-CF4A-4B3B-F1212E786FDE}"/>
              </a:ext>
            </a:extLst>
          </p:cNvPr>
          <p:cNvSpPr>
            <a:spLocks noGrp="1"/>
          </p:cNvSpPr>
          <p:nvPr>
            <p:ph type="tbl" sz="quarter" idx="10"/>
          </p:nvPr>
        </p:nvSpPr>
        <p:spPr>
          <a:xfrm>
            <a:off x="1487488" y="2057400"/>
            <a:ext cx="9790112" cy="3886200"/>
          </a:xfrm>
        </p:spPr>
        <p:txBody>
          <a:bodyPr>
            <a:normAutofit/>
          </a:bodyPr>
          <a:lstStyle>
            <a:lvl1pPr>
              <a:defRPr sz="2400"/>
            </a:lvl1pPr>
          </a:lstStyle>
          <a:p>
            <a:r>
              <a:rPr lang="en-US"/>
              <a:t>Click icon to add table</a:t>
            </a:r>
            <a:endParaRPr lang="en-US" dirty="0"/>
          </a:p>
        </p:txBody>
      </p:sp>
      <p:sp>
        <p:nvSpPr>
          <p:cNvPr id="2" name="Slide Number Placeholder 5">
            <a:extLst>
              <a:ext uri="{FF2B5EF4-FFF2-40B4-BE49-F238E27FC236}">
                <a16:creationId xmlns:a16="http://schemas.microsoft.com/office/drawing/2014/main" id="{05DA3688-07D1-82D9-6818-C95E9A69C2F1}"/>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691357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5E70F-EF03-B535-2505-BC971E3BC36D}"/>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8794424E-93DD-A404-D05E-EF6030A76D3B}"/>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03A3B6B-5129-A46A-A20C-5D7BC706C9B1}"/>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24E401A1-8CEE-5E1B-343B-D737433AE63F}"/>
              </a:ext>
            </a:extLst>
          </p:cNvPr>
          <p:cNvSpPr>
            <a:spLocks noGrp="1"/>
          </p:cNvSpPr>
          <p:nvPr>
            <p:ph type="title" hasCustomPrompt="1"/>
          </p:nvPr>
        </p:nvSpPr>
        <p:spPr>
          <a:xfrm>
            <a:off x="1317614" y="690511"/>
            <a:ext cx="4964671" cy="5253089"/>
          </a:xfrm>
        </p:spPr>
        <p:txBody>
          <a:bodyPr anchor="b">
            <a:normAutofit/>
          </a:bodyPr>
          <a:lstStyle>
            <a:lvl1pPr>
              <a:defRPr sz="6000">
                <a:solidFill>
                  <a:schemeClr val="bg1"/>
                </a:solidFill>
              </a:defRPr>
            </a:lvl1pPr>
          </a:lstStyle>
          <a:p>
            <a:r>
              <a:rPr lang="en-US" dirty="0"/>
              <a:t>Click to add title</a:t>
            </a:r>
          </a:p>
        </p:txBody>
      </p:sp>
      <p:sp>
        <p:nvSpPr>
          <p:cNvPr id="10" name="Content Placeholder 9">
            <a:extLst>
              <a:ext uri="{FF2B5EF4-FFF2-40B4-BE49-F238E27FC236}">
                <a16:creationId xmlns:a16="http://schemas.microsoft.com/office/drawing/2014/main" id="{AD608249-3D60-D3B2-68C5-778D0EA18F2D}"/>
              </a:ext>
            </a:extLst>
          </p:cNvPr>
          <p:cNvSpPr>
            <a:spLocks noGrp="1"/>
          </p:cNvSpPr>
          <p:nvPr>
            <p:ph sz="quarter" idx="10" hasCustomPrompt="1"/>
          </p:nvPr>
        </p:nvSpPr>
        <p:spPr>
          <a:xfrm>
            <a:off x="6282286" y="690465"/>
            <a:ext cx="4784372" cy="5253089"/>
          </a:xfrm>
        </p:spPr>
        <p:txBody>
          <a:bodyPr anchor="ctr">
            <a:normAutofit/>
          </a:bodyPr>
          <a:lstStyle>
            <a:lvl1pPr marL="0" indent="0">
              <a:lnSpc>
                <a:spcPct val="100000"/>
              </a:lnSpc>
              <a:spcBef>
                <a:spcPts val="0"/>
              </a:spcBef>
              <a:spcAft>
                <a:spcPts val="1200"/>
              </a:spcAft>
              <a:buNone/>
              <a:defRPr sz="2000">
                <a:solidFill>
                  <a:schemeClr val="bg1"/>
                </a:solidFill>
              </a:defRPr>
            </a:lvl1pPr>
            <a:lvl2pPr marL="742950" indent="-285750">
              <a:lnSpc>
                <a:spcPct val="100000"/>
              </a:lnSpc>
              <a:spcBef>
                <a:spcPts val="0"/>
              </a:spcBef>
              <a:spcAft>
                <a:spcPts val="1200"/>
              </a:spcAft>
              <a:buFont typeface="Arial" panose="020B0604020202020204" pitchFamily="34" charset="0"/>
              <a:buChar char="•"/>
              <a:defRPr sz="1800">
                <a:solidFill>
                  <a:schemeClr val="bg1"/>
                </a:solidFill>
              </a:defRPr>
            </a:lvl2pPr>
            <a:lvl3pPr marL="1200150" indent="-285750">
              <a:lnSpc>
                <a:spcPct val="100000"/>
              </a:lnSpc>
              <a:spcBef>
                <a:spcPts val="0"/>
              </a:spcBef>
              <a:spcAft>
                <a:spcPts val="1200"/>
              </a:spcAft>
              <a:buFont typeface="Arial" panose="020B0604020202020204" pitchFamily="34" charset="0"/>
              <a:buChar char="•"/>
              <a:defRPr sz="1600">
                <a:solidFill>
                  <a:schemeClr val="bg1"/>
                </a:solidFill>
              </a:defRPr>
            </a:lvl3pPr>
            <a:lvl4pPr marL="1657350" indent="-285750">
              <a:lnSpc>
                <a:spcPct val="100000"/>
              </a:lnSpc>
              <a:spcBef>
                <a:spcPts val="0"/>
              </a:spcBef>
              <a:spcAft>
                <a:spcPts val="1200"/>
              </a:spcAft>
              <a:buFont typeface="Arial" panose="020B0604020202020204" pitchFamily="34" charset="0"/>
              <a:buChar char="•"/>
              <a:defRPr sz="1400">
                <a:solidFill>
                  <a:schemeClr val="bg1"/>
                </a:solidFill>
              </a:defRPr>
            </a:lvl4pPr>
            <a:lvl5pPr marL="2114550" indent="-285750">
              <a:lnSpc>
                <a:spcPct val="100000"/>
              </a:lnSpc>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3748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55583" y="737115"/>
            <a:ext cx="4640418" cy="5407091"/>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6388461" y="737115"/>
            <a:ext cx="4449712" cy="5407091"/>
          </a:xfrm>
        </p:spPr>
        <p:txBody>
          <a:bodyPr lIns="0" tIns="0" rIns="0" bIns="0" anchor="ct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4E9F5D75-1D8F-F695-81F8-4A6D0C67821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327724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1278294"/>
            <a:ext cx="5000318" cy="4904141"/>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6642169" y="-1"/>
            <a:ext cx="4635426" cy="6857999"/>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029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6B956C-A124-5A7C-EBD4-CBB618B9BC1D}"/>
              </a:ext>
            </a:extLst>
          </p:cNvPr>
          <p:cNvSpPr>
            <a:spLocks noGrp="1"/>
          </p:cNvSpPr>
          <p:nvPr>
            <p:ph type="title" hasCustomPrompt="1"/>
          </p:nvPr>
        </p:nvSpPr>
        <p:spPr>
          <a:xfrm>
            <a:off x="1353827" y="3508311"/>
            <a:ext cx="9923770" cy="1438762"/>
          </a:xfrm>
        </p:spPr>
        <p:txBody>
          <a:bodyPr anchor="b">
            <a:norm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2B92702B-E14C-886C-445A-349265F37592}"/>
              </a:ext>
            </a:extLst>
          </p:cNvPr>
          <p:cNvSpPr>
            <a:spLocks noGrp="1"/>
          </p:cNvSpPr>
          <p:nvPr>
            <p:ph type="pic" sz="quarter" idx="13"/>
          </p:nvPr>
        </p:nvSpPr>
        <p:spPr>
          <a:xfrm>
            <a:off x="915600" y="0"/>
            <a:ext cx="10361995" cy="3429000"/>
          </a:xfrm>
        </p:spPr>
        <p:txBody>
          <a:bodyPr>
            <a:normAutofit/>
          </a:bodyPr>
          <a:lstStyle>
            <a:lvl1pPr marL="0" indent="0" algn="ctr">
              <a:buNone/>
              <a:defRPr sz="2000"/>
            </a:lvl1pPr>
          </a:lstStyle>
          <a:p>
            <a:r>
              <a:rPr lang="en-US"/>
              <a:t>Click icon to add picture</a:t>
            </a:r>
            <a:endParaRPr lang="en-US" dirty="0"/>
          </a:p>
        </p:txBody>
      </p:sp>
      <p:sp>
        <p:nvSpPr>
          <p:cNvPr id="6" name="Rectangle 5">
            <a:extLst>
              <a:ext uri="{FF2B5EF4-FFF2-40B4-BE49-F238E27FC236}">
                <a16:creationId xmlns:a16="http://schemas.microsoft.com/office/drawing/2014/main" id="{49C76C37-CBD2-36CF-1413-53DD1CB4A545}"/>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10D1AAD-E663-5B8E-CE72-64C1DBF19CE0}"/>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C250190-89C1-EAA3-6C2A-15A60C6754F5}"/>
              </a:ext>
              <a:ext uri="{C183D7F6-B498-43B3-948B-1728B52AA6E4}">
                <adec:decorative xmlns:adec="http://schemas.microsoft.com/office/drawing/2017/decorative" val="1"/>
              </a:ext>
            </a:extLst>
          </p:cNvPr>
          <p:cNvCxnSpPr>
            <a:cxnSpLocks/>
          </p:cNvCxnSpPr>
          <p:nvPr userDrawn="1"/>
        </p:nvCxnSpPr>
        <p:spPr>
          <a:xfrm>
            <a:off x="896628" y="0"/>
            <a:ext cx="0" cy="68580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D179113D-0374-3934-841E-56AD5AFCF977}"/>
              </a:ext>
            </a:extLst>
          </p:cNvPr>
          <p:cNvSpPr>
            <a:spLocks noGrp="1"/>
          </p:cNvSpPr>
          <p:nvPr>
            <p:ph type="body" sz="quarter" idx="12" hasCustomPrompt="1"/>
          </p:nvPr>
        </p:nvSpPr>
        <p:spPr>
          <a:xfrm>
            <a:off x="1353828" y="5228488"/>
            <a:ext cx="9923770" cy="1368256"/>
          </a:xfrm>
          <a:prstGeom prst="rect">
            <a:avLst/>
          </a:prstGeom>
        </p:spPr>
        <p:txBody>
          <a:bodyPr anchor="t">
            <a:normAutofit/>
          </a:bodyPr>
          <a:lstStyle>
            <a:lvl1pPr marL="0" indent="0" algn="l">
              <a:lnSpc>
                <a:spcPct val="80000"/>
              </a:lnSpc>
              <a:spcBef>
                <a:spcPts val="0"/>
              </a:spcBef>
              <a:buNone/>
              <a:defRPr sz="2000" spc="0" baseline="0">
                <a:solidFill>
                  <a:schemeClr val="tx1"/>
                </a:solidFill>
                <a:latin typeface="+mn-lt"/>
              </a:defRPr>
            </a:lvl1pPr>
          </a:lstStyle>
          <a:p>
            <a:pPr lvl="0"/>
            <a:r>
              <a:rPr lang="en-US" dirty="0"/>
              <a:t>Click to add subtitle</a:t>
            </a:r>
          </a:p>
        </p:txBody>
      </p:sp>
    </p:spTree>
    <p:extLst>
      <p:ext uri="{BB962C8B-B14F-4D97-AF65-F5344CB8AC3E}">
        <p14:creationId xmlns:p14="http://schemas.microsoft.com/office/powerpoint/2010/main" val="3227224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5" y="503852"/>
            <a:ext cx="9150675"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50153" y="2108722"/>
            <a:ext cx="8552264" cy="4119463"/>
          </a:xfrm>
        </p:spPr>
        <p:txBody>
          <a:bodyPr lIns="0" tIns="0" rIns="0" bIns="0">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0"/>
              </a:spcBef>
              <a:spcAft>
                <a:spcPts val="1200"/>
              </a:spcAft>
              <a:buFont typeface="Arial" panose="020B0604020202020204" pitchFamily="34" charset="0"/>
              <a:buChar char="•"/>
              <a:defRPr sz="2000"/>
            </a:lvl2pPr>
            <a:lvl3pPr marL="1143000" indent="-228600">
              <a:spcBef>
                <a:spcPts val="0"/>
              </a:spcBef>
              <a:spcAft>
                <a:spcPts val="1200"/>
              </a:spcAft>
              <a:buFont typeface="Arial" panose="020B0604020202020204" pitchFamily="34" charset="0"/>
              <a:buChar char="•"/>
              <a:defRPr sz="2000"/>
            </a:lvl3pPr>
            <a:lvl4pPr marL="1600200" indent="-228600">
              <a:spcBef>
                <a:spcPts val="0"/>
              </a:spcBef>
              <a:spcAft>
                <a:spcPts val="1200"/>
              </a:spcAft>
              <a:buFont typeface="Arial" panose="020B0604020202020204" pitchFamily="34" charset="0"/>
              <a:buChar char="•"/>
              <a:defRPr sz="2000"/>
            </a:lvl4pPr>
            <a:lvl5pPr marL="2057400" indent="-228600">
              <a:spcBef>
                <a:spcPts val="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45FE61D9-DA99-9DA5-5DD2-C4118066CA63}"/>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64603E-965E-E3BF-203B-F4D99428203D}"/>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5">
            <a:extLst>
              <a:ext uri="{FF2B5EF4-FFF2-40B4-BE49-F238E27FC236}">
                <a16:creationId xmlns:a16="http://schemas.microsoft.com/office/drawing/2014/main" id="{5DABAFC1-3E76-DCE6-3A6D-E0020C5BE864}"/>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1373596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6"/>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07175C5-CB2F-2BAC-3704-54DCD1BF043F}"/>
              </a:ext>
            </a:extLst>
          </p:cNvPr>
          <p:cNvSpPr>
            <a:spLocks noGrp="1"/>
          </p:cNvSpPr>
          <p:nvPr>
            <p:ph type="title" hasCustomPrompt="1"/>
          </p:nvPr>
        </p:nvSpPr>
        <p:spPr>
          <a:xfrm>
            <a:off x="1038031" y="1068169"/>
            <a:ext cx="10115939" cy="2681549"/>
          </a:xfrm>
        </p:spPr>
        <p:txBody>
          <a:bodyPr anchor="b"/>
          <a:lstStyle>
            <a:lvl1pPr algn="ctr">
              <a:defRPr>
                <a:solidFill>
                  <a:schemeClr val="bg1"/>
                </a:solidFill>
              </a:defRPr>
            </a:lvl1pPr>
          </a:lstStyle>
          <a:p>
            <a:r>
              <a:rPr lang="en-US" dirty="0"/>
              <a:t>Click to add title</a:t>
            </a:r>
          </a:p>
        </p:txBody>
      </p:sp>
      <p:sp>
        <p:nvSpPr>
          <p:cNvPr id="5" name="Rectangle 4">
            <a:extLst>
              <a:ext uri="{FF2B5EF4-FFF2-40B4-BE49-F238E27FC236}">
                <a16:creationId xmlns:a16="http://schemas.microsoft.com/office/drawing/2014/main" id="{3901905E-33E7-852F-94E3-8E100B3D1E4A}"/>
              </a:ext>
              <a:ext uri="{C183D7F6-B498-43B3-948B-1728B52AA6E4}">
                <adec:decorative xmlns:adec="http://schemas.microsoft.com/office/drawing/2017/decorative" val="1"/>
              </a:ext>
            </a:extLst>
          </p:cNvPr>
          <p:cNvSpPr/>
          <p:nvPr userDrawn="1"/>
        </p:nvSpPr>
        <p:spPr>
          <a:xfrm>
            <a:off x="914400" y="914400"/>
            <a:ext cx="10363200" cy="5029200"/>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B7799F7-CBB1-9649-7D06-F7EEFD4F0183}"/>
              </a:ext>
              <a:ext uri="{C183D7F6-B498-43B3-948B-1728B52AA6E4}">
                <adec:decorative xmlns:adec="http://schemas.microsoft.com/office/drawing/2017/decorative" val="1"/>
              </a:ext>
            </a:extLst>
          </p:cNvPr>
          <p:cNvSpPr/>
          <p:nvPr userDrawn="1"/>
        </p:nvSpPr>
        <p:spPr>
          <a:xfrm>
            <a:off x="0" y="594360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1AFC5CA-DB29-4B8C-C004-72E4EC761C3B}"/>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2">
            <a:extLst>
              <a:ext uri="{FF2B5EF4-FFF2-40B4-BE49-F238E27FC236}">
                <a16:creationId xmlns:a16="http://schemas.microsoft.com/office/drawing/2014/main" id="{E3CB2D2A-7172-87CE-D493-DAF52D62EBFC}"/>
              </a:ext>
            </a:extLst>
          </p:cNvPr>
          <p:cNvSpPr>
            <a:spLocks noGrp="1"/>
          </p:cNvSpPr>
          <p:nvPr>
            <p:ph type="body" sz="quarter" idx="12" hasCustomPrompt="1"/>
          </p:nvPr>
        </p:nvSpPr>
        <p:spPr>
          <a:xfrm>
            <a:off x="1038031" y="4027047"/>
            <a:ext cx="10115939" cy="1762783"/>
          </a:xfrm>
          <a:prstGeom prst="rect">
            <a:avLst/>
          </a:prstGeom>
        </p:spPr>
        <p:txBody>
          <a:bodyPr anchor="t">
            <a:normAutofit/>
          </a:bodyPr>
          <a:lstStyle>
            <a:lvl1pPr marL="0" indent="0" algn="ctr">
              <a:lnSpc>
                <a:spcPct val="80000"/>
              </a:lnSpc>
              <a:spcBef>
                <a:spcPts val="0"/>
              </a:spcBef>
              <a:buNone/>
              <a:defRPr sz="2000" spc="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206953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2" name="Content Placeholder 7">
            <a:extLst>
              <a:ext uri="{FF2B5EF4-FFF2-40B4-BE49-F238E27FC236}">
                <a16:creationId xmlns:a16="http://schemas.microsoft.com/office/drawing/2014/main" id="{AEA3C42D-C3E7-4F13-63E2-96D7A3B21113}"/>
              </a:ext>
            </a:extLst>
          </p:cNvPr>
          <p:cNvSpPr>
            <a:spLocks noGrp="1"/>
          </p:cNvSpPr>
          <p:nvPr>
            <p:ph sz="quarter" idx="12" hasCustomPrompt="1"/>
          </p:nvPr>
        </p:nvSpPr>
        <p:spPr>
          <a:xfrm>
            <a:off x="1468814" y="2057401"/>
            <a:ext cx="4627186"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668185" y="2057401"/>
            <a:ext cx="4609399"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1D40DF0B-6602-19D4-3110-4659C28780D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61720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2 Content 3">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4" name="Content Placeholder 7">
            <a:extLst>
              <a:ext uri="{FF2B5EF4-FFF2-40B4-BE49-F238E27FC236}">
                <a16:creationId xmlns:a16="http://schemas.microsoft.com/office/drawing/2014/main" id="{C355854D-70C0-E6E1-2A0C-284D00A21AEC}"/>
              </a:ext>
            </a:extLst>
          </p:cNvPr>
          <p:cNvSpPr>
            <a:spLocks noGrp="1"/>
          </p:cNvSpPr>
          <p:nvPr>
            <p:ph sz="quarter" idx="12" hasCustomPrompt="1"/>
          </p:nvPr>
        </p:nvSpPr>
        <p:spPr>
          <a:xfrm>
            <a:off x="1468815" y="2057401"/>
            <a:ext cx="3068678" cy="4119463"/>
          </a:xfrm>
        </p:spPr>
        <p:txBody>
          <a:bodyPr lIns="0">
            <a:normAutofit/>
          </a:bodyPr>
          <a:lstStyle>
            <a:lvl1pPr marL="320040" indent="-320040">
              <a:lnSpc>
                <a:spcPct val="100000"/>
              </a:lnSpc>
              <a:spcBef>
                <a:spcPts val="0"/>
              </a:spcBef>
              <a:spcAft>
                <a:spcPts val="1200"/>
              </a:spcAft>
              <a:buFont typeface="+mj-lt"/>
              <a:buAutoNum type="arabicPeriod"/>
              <a:defRPr sz="2000"/>
            </a:lvl1pPr>
            <a:lvl2pPr marL="457200" indent="-320040">
              <a:lnSpc>
                <a:spcPct val="100000"/>
              </a:lnSpc>
              <a:spcBef>
                <a:spcPts val="1000"/>
              </a:spcBef>
              <a:spcAft>
                <a:spcPts val="1200"/>
              </a:spcAft>
              <a:buFont typeface="+mj-lt"/>
              <a:buAutoNum type="alphaLcPeriod"/>
              <a:defRPr sz="2000"/>
            </a:lvl2pPr>
            <a:lvl3pPr marL="914400" indent="-320040">
              <a:spcBef>
                <a:spcPts val="1000"/>
              </a:spcBef>
              <a:spcAft>
                <a:spcPts val="1200"/>
              </a:spcAft>
              <a:buFont typeface="+mj-lt"/>
              <a:buAutoNum type="arabicParenR"/>
              <a:defRPr sz="2000"/>
            </a:lvl3pPr>
            <a:lvl4pPr marL="1371600" indent="-320040">
              <a:spcBef>
                <a:spcPts val="1000"/>
              </a:spcBef>
              <a:spcAft>
                <a:spcPts val="1200"/>
              </a:spcAft>
              <a:buFont typeface="+mj-lt"/>
              <a:buAutoNum type="alphaLcParenR"/>
              <a:defRPr sz="2000"/>
            </a:lvl4pPr>
            <a:lvl5pPr marL="1828800" indent="-320040">
              <a:spcBef>
                <a:spcPts val="100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5191727" y="2057401"/>
            <a:ext cx="6085857" cy="4119463"/>
          </a:xfrm>
        </p:spPr>
        <p:txBody>
          <a:bodyPr lIns="0">
            <a:normAutofit/>
          </a:bodyPr>
          <a:lstStyle>
            <a:lvl1pPr marL="0" indent="0">
              <a:lnSpc>
                <a:spcPct val="100000"/>
              </a:lnSpc>
              <a:spcBef>
                <a:spcPts val="1000"/>
              </a:spcBef>
              <a:spcAft>
                <a:spcPts val="1200"/>
              </a:spcAft>
              <a:buNone/>
              <a:defRPr sz="2000"/>
            </a:lvl1pPr>
            <a:lvl2pPr marL="228600" indent="-228600">
              <a:lnSpc>
                <a:spcPct val="100000"/>
              </a:lnSpc>
              <a:spcBef>
                <a:spcPts val="1000"/>
              </a:spcBef>
              <a:spcAft>
                <a:spcPts val="1200"/>
              </a:spcAft>
              <a:buFont typeface="Arial" panose="020B0604020202020204" pitchFamily="34" charset="0"/>
              <a:buChar char="•"/>
              <a:defRPr sz="2000"/>
            </a:lvl2pPr>
            <a:lvl3pPr marL="685800" indent="-228600">
              <a:spcBef>
                <a:spcPts val="1000"/>
              </a:spcBef>
              <a:spcAft>
                <a:spcPts val="1200"/>
              </a:spcAft>
              <a:buFont typeface="Arial" panose="020B0604020202020204" pitchFamily="34" charset="0"/>
              <a:buChar char="•"/>
              <a:defRPr sz="2000"/>
            </a:lvl3pPr>
            <a:lvl4pPr marL="1143000" indent="-228600">
              <a:spcBef>
                <a:spcPts val="1000"/>
              </a:spcBef>
              <a:spcAft>
                <a:spcPts val="1200"/>
              </a:spcAft>
              <a:buFont typeface="Arial" panose="020B0604020202020204" pitchFamily="34" charset="0"/>
              <a:buChar char="•"/>
              <a:defRPr sz="2000"/>
            </a:lvl4pPr>
            <a:lvl5pPr marL="1600200" indent="-2286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D7B331F9-6D4A-5020-969F-E961AF374E19}"/>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2514237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icture and Conten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B3424C-4925-A7F7-02CD-84526B2E22EF}"/>
              </a:ext>
            </a:extLst>
          </p:cNvPr>
          <p:cNvSpPr>
            <a:spLocks noGrp="1"/>
          </p:cNvSpPr>
          <p:nvPr>
            <p:ph type="title" hasCustomPrompt="1"/>
          </p:nvPr>
        </p:nvSpPr>
        <p:spPr>
          <a:xfrm>
            <a:off x="1468814" y="503852"/>
            <a:ext cx="9808773" cy="1427585"/>
          </a:xfrm>
        </p:spPr>
        <p:txBody>
          <a:bodyPr lIns="0">
            <a:normAutofit/>
          </a:bodyPr>
          <a:lstStyle>
            <a:lvl1pPr>
              <a:defRPr sz="3600"/>
            </a:lvl1pPr>
          </a:lstStyle>
          <a:p>
            <a:r>
              <a:rPr lang="en-US" dirty="0"/>
              <a:t>Click to add title</a:t>
            </a:r>
          </a:p>
        </p:txBody>
      </p:sp>
      <p:sp>
        <p:nvSpPr>
          <p:cNvPr id="8" name="Picture Placeholder 7">
            <a:extLst>
              <a:ext uri="{FF2B5EF4-FFF2-40B4-BE49-F238E27FC236}">
                <a16:creationId xmlns:a16="http://schemas.microsoft.com/office/drawing/2014/main" id="{357912CB-B8F8-1E65-094F-AD3220E6C79C}"/>
              </a:ext>
            </a:extLst>
          </p:cNvPr>
          <p:cNvSpPr>
            <a:spLocks noGrp="1"/>
          </p:cNvSpPr>
          <p:nvPr>
            <p:ph type="pic" sz="quarter" idx="12"/>
          </p:nvPr>
        </p:nvSpPr>
        <p:spPr>
          <a:xfrm>
            <a:off x="1503363" y="2061969"/>
            <a:ext cx="4592637" cy="4805362"/>
          </a:xfrm>
        </p:spPr>
        <p:txBody>
          <a:bodyPr>
            <a:normAutofit/>
          </a:bodyPr>
          <a:lstStyle>
            <a:lvl1pPr marL="0" indent="0" algn="ctr">
              <a:buNone/>
              <a:defRPr sz="2000"/>
            </a:lvl1pPr>
          </a:lstStyle>
          <a:p>
            <a:r>
              <a:rPr lang="en-US"/>
              <a:t>Click icon to add picture</a:t>
            </a:r>
            <a:endParaRPr lang="en-US" dirty="0"/>
          </a:p>
        </p:txBody>
      </p:sp>
      <p:sp>
        <p:nvSpPr>
          <p:cNvPr id="12" name="Content Placeholder 7">
            <a:extLst>
              <a:ext uri="{FF2B5EF4-FFF2-40B4-BE49-F238E27FC236}">
                <a16:creationId xmlns:a16="http://schemas.microsoft.com/office/drawing/2014/main" id="{617CE1C3-9892-2E23-986F-80ABB41823D6}"/>
              </a:ext>
            </a:extLst>
          </p:cNvPr>
          <p:cNvSpPr>
            <a:spLocks noGrp="1"/>
          </p:cNvSpPr>
          <p:nvPr>
            <p:ph sz="quarter" idx="11" hasCustomPrompt="1"/>
          </p:nvPr>
        </p:nvSpPr>
        <p:spPr>
          <a:xfrm>
            <a:off x="6787262" y="2052736"/>
            <a:ext cx="4490320" cy="4800598"/>
          </a:xfrm>
        </p:spPr>
        <p:txBody>
          <a:bodyPr lIns="0">
            <a:normAutofit/>
          </a:bodyPr>
          <a:lstStyle>
            <a:lvl1pPr marL="0" indent="0">
              <a:lnSpc>
                <a:spcPct val="100000"/>
              </a:lnSpc>
              <a:spcBef>
                <a:spcPts val="1000"/>
              </a:spcBef>
              <a:spcAft>
                <a:spcPts val="1200"/>
              </a:spcAft>
              <a:buNone/>
              <a:defRPr sz="2000"/>
            </a:lvl1pPr>
            <a:lvl2pPr marL="800100" indent="-342900">
              <a:lnSpc>
                <a:spcPct val="100000"/>
              </a:lnSpc>
              <a:spcBef>
                <a:spcPts val="1000"/>
              </a:spcBef>
              <a:spcAft>
                <a:spcPts val="1200"/>
              </a:spcAft>
              <a:buFont typeface="Arial" panose="020B0604020202020204" pitchFamily="34" charset="0"/>
              <a:buChar char="•"/>
              <a:defRPr sz="2000"/>
            </a:lvl2pPr>
            <a:lvl3pPr marL="1257300" indent="-342900">
              <a:spcBef>
                <a:spcPts val="1000"/>
              </a:spcBef>
              <a:spcAft>
                <a:spcPts val="1200"/>
              </a:spcAft>
              <a:buFont typeface="Arial" panose="020B0604020202020204" pitchFamily="34" charset="0"/>
              <a:buChar char="•"/>
              <a:defRPr sz="2000"/>
            </a:lvl3pPr>
            <a:lvl4pPr marL="1714500" indent="-342900">
              <a:spcBef>
                <a:spcPts val="1000"/>
              </a:spcBef>
              <a:spcAft>
                <a:spcPts val="1200"/>
              </a:spcAft>
              <a:buFont typeface="Arial" panose="020B0604020202020204" pitchFamily="34" charset="0"/>
              <a:buChar char="•"/>
              <a:defRPr sz="2000"/>
            </a:lvl4pPr>
            <a:lvl5pPr marL="2171700" indent="-342900">
              <a:spcBef>
                <a:spcPts val="1000"/>
              </a:spcBef>
              <a:spcAft>
                <a:spcPts val="1200"/>
              </a:spcAft>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8809D86D-3DDE-CA24-4CAA-DF6944B9BCBB}"/>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a:t>
            </a:fld>
            <a:endParaRPr lang="en-US" dirty="0"/>
          </a:p>
        </p:txBody>
      </p:sp>
      <p:sp>
        <p:nvSpPr>
          <p:cNvPr id="5" name="Rectangle 4">
            <a:extLst>
              <a:ext uri="{FF2B5EF4-FFF2-40B4-BE49-F238E27FC236}">
                <a16:creationId xmlns:a16="http://schemas.microsoft.com/office/drawing/2014/main" id="{94389812-0415-9025-AB21-4503F7DF3AB5}"/>
              </a:ext>
              <a:ext uri="{C183D7F6-B498-43B3-948B-1728B52AA6E4}">
                <adec:decorative xmlns:adec="http://schemas.microsoft.com/office/drawing/2017/decorative" val="1"/>
              </a:ext>
            </a:extLst>
          </p:cNvPr>
          <p:cNvSpPr/>
          <p:nvPr userDrawn="1"/>
        </p:nvSpPr>
        <p:spPr>
          <a:xfrm>
            <a:off x="11277600" y="0"/>
            <a:ext cx="914400" cy="914400"/>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6459A5A0-86AD-344B-A0E4-6C55958151EE}"/>
              </a:ext>
              <a:ext uri="{C183D7F6-B498-43B3-948B-1728B52AA6E4}">
                <adec:decorative xmlns:adec="http://schemas.microsoft.com/office/drawing/2017/decorative" val="1"/>
              </a:ext>
            </a:extLst>
          </p:cNvPr>
          <p:cNvCxnSpPr>
            <a:cxnSpLocks/>
          </p:cNvCxnSpPr>
          <p:nvPr userDrawn="1"/>
        </p:nvCxnSpPr>
        <p:spPr>
          <a:xfrm>
            <a:off x="896628" y="0"/>
            <a:ext cx="0" cy="5943600"/>
          </a:xfrm>
          <a:prstGeom prst="line">
            <a:avLst/>
          </a:prstGeom>
          <a:ln w="190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82F216-62F1-7E0B-63FD-51C27CDAA1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61F31D-B959-2AD8-9208-FF08B574D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32C8C7-5C6C-400B-AEC0-4D8178161B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5" name="Footer Placeholder 4">
            <a:extLst>
              <a:ext uri="{FF2B5EF4-FFF2-40B4-BE49-F238E27FC236}">
                <a16:creationId xmlns:a16="http://schemas.microsoft.com/office/drawing/2014/main" id="{4B7105D6-7B52-4B7D-9473-BCD571A93A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b="0" cap="all" spc="150" baseline="0">
                <a:solidFill>
                  <a:schemeClr val="bg2">
                    <a:lumMod val="50000"/>
                  </a:schemeClr>
                </a:solidFill>
                <a:latin typeface="Univers Light" panose="020B0403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B13EAA0A-7090-4FA3-AD1C-CD4570404021}"/>
              </a:ext>
            </a:extLst>
          </p:cNvPr>
          <p:cNvSpPr>
            <a:spLocks noGrp="1"/>
          </p:cNvSpPr>
          <p:nvPr>
            <p:ph type="sldNum" sz="quarter" idx="4"/>
          </p:nvPr>
        </p:nvSpPr>
        <p:spPr>
          <a:xfrm>
            <a:off x="412136" y="5943601"/>
            <a:ext cx="968983" cy="651912"/>
          </a:xfrm>
          <a:prstGeom prst="rect">
            <a:avLst/>
          </a:prstGeom>
        </p:spPr>
        <p:txBody>
          <a:bodyPr vert="horz" lIns="91440" tIns="45720" rIns="91440" bIns="45720" rtlCol="0" anchor="ctr"/>
          <a:lstStyle>
            <a:lvl1pPr algn="ctr">
              <a:defRPr sz="1200" b="1" spc="150" baseline="0">
                <a:solidFill>
                  <a:schemeClr val="tx1"/>
                </a:solidFill>
                <a:latin typeface="+mn-lt"/>
              </a:defRPr>
            </a:lvl1pPr>
          </a:lstStyle>
          <a:p>
            <a:fld id="{18D65601-5AE2-46FC-B138-694DDD2B510D}" type="slidenum">
              <a:rPr lang="en-US" smtClean="0"/>
              <a:pPr/>
              <a:t>‹#›</a:t>
            </a:fld>
            <a:endParaRPr lang="en-US" dirty="0"/>
          </a:p>
        </p:txBody>
      </p:sp>
    </p:spTree>
    <p:extLst>
      <p:ext uri="{BB962C8B-B14F-4D97-AF65-F5344CB8AC3E}">
        <p14:creationId xmlns:p14="http://schemas.microsoft.com/office/powerpoint/2010/main" val="737433849"/>
      </p:ext>
    </p:extLst>
  </p:cSld>
  <p:clrMap bg1="lt1" tx1="dk1" bg2="lt2" tx2="dk2" accent1="accent1" accent2="accent2" accent3="accent3" accent4="accent4" accent5="accent5" accent6="accent6" hlink="hlink" folHlink="folHlink"/>
  <p:sldLayoutIdLst>
    <p:sldLayoutId id="2147483694" r:id="rId1"/>
    <p:sldLayoutId id="2147483693" r:id="rId2"/>
    <p:sldLayoutId id="2147483692" r:id="rId3"/>
    <p:sldLayoutId id="2147483691" r:id="rId4"/>
    <p:sldLayoutId id="2147483690" r:id="rId5"/>
    <p:sldLayoutId id="2147483689" r:id="rId6"/>
    <p:sldLayoutId id="2147483688" r:id="rId7"/>
    <p:sldLayoutId id="2147483687" r:id="rId8"/>
    <p:sldLayoutId id="2147483686" r:id="rId9"/>
    <p:sldLayoutId id="2147483685" r:id="rId10"/>
    <p:sldLayoutId id="2147483684" r:id="rId11"/>
    <p:sldLayoutId id="2147483682" r:id="rId12"/>
    <p:sldLayoutId id="214748368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gi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A4ED7-302B-B23D-09C8-B11DDB0080A6}"/>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7B943B1A-BF1C-671D-D86E-0E5D1DB8557E}"/>
              </a:ext>
            </a:extLst>
          </p:cNvPr>
          <p:cNvSpPr>
            <a:spLocks noGrp="1"/>
          </p:cNvSpPr>
          <p:nvPr>
            <p:ph type="title"/>
          </p:nvPr>
        </p:nvSpPr>
        <p:spPr>
          <a:xfrm>
            <a:off x="1353827" y="3508311"/>
            <a:ext cx="9923770" cy="1438762"/>
          </a:xfrm>
        </p:spPr>
        <p:txBody>
          <a:bodyPr>
            <a:noAutofit/>
          </a:bodyPr>
          <a:lstStyle/>
          <a:p>
            <a:r>
              <a:rPr lang="en-US" sz="2400" dirty="0">
                <a:solidFill>
                  <a:schemeClr val="accent3">
                    <a:lumMod val="25000"/>
                  </a:schemeClr>
                </a:solidFill>
              </a:rPr>
              <a:t>Validation of Stochastic Lagrangian Particle Dispersion Models Using Inter-Model Variability and Sensitivity Analysis: Case study on April 2025 sand-dust transport and hypothetical nuclear releases</a:t>
            </a:r>
          </a:p>
        </p:txBody>
      </p:sp>
      <p:sp>
        <p:nvSpPr>
          <p:cNvPr id="13" name="Text Placeholder 3">
            <a:extLst>
              <a:ext uri="{FF2B5EF4-FFF2-40B4-BE49-F238E27FC236}">
                <a16:creationId xmlns:a16="http://schemas.microsoft.com/office/drawing/2014/main" id="{0F7F2243-243A-035D-0204-64D6CAA12BEF}"/>
              </a:ext>
            </a:extLst>
          </p:cNvPr>
          <p:cNvSpPr>
            <a:spLocks noGrp="1"/>
          </p:cNvSpPr>
          <p:nvPr>
            <p:ph type="body" sz="quarter" idx="12"/>
          </p:nvPr>
        </p:nvSpPr>
        <p:spPr>
          <a:xfrm>
            <a:off x="1353828" y="5228488"/>
            <a:ext cx="9923770" cy="1368256"/>
          </a:xfrm>
        </p:spPr>
        <p:txBody>
          <a:bodyPr>
            <a:normAutofit/>
          </a:bodyPr>
          <a:lstStyle/>
          <a:p>
            <a:r>
              <a:rPr lang="en-US" sz="1700" dirty="0"/>
              <a:t>Chow Yin Hei </a:t>
            </a:r>
            <a:br>
              <a:rPr lang="en-US" sz="1700" dirty="0"/>
            </a:br>
            <a:r>
              <a:rPr lang="en-US" sz="1700" dirty="0"/>
              <a:t>R4 summer intern, The Hong Kong Observatory</a:t>
            </a:r>
          </a:p>
          <a:p>
            <a:br>
              <a:rPr lang="en-US" sz="1700" dirty="0"/>
            </a:br>
            <a:r>
              <a:rPr lang="en-US" sz="1700" dirty="0"/>
              <a:t>Supervisors: Kwan Kam Lun SEO(R)41, Kong Yu Chau </a:t>
            </a:r>
            <a:r>
              <a:rPr lang="en-US" sz="1700" dirty="0" err="1"/>
              <a:t>AgSSO</a:t>
            </a:r>
            <a:r>
              <a:rPr lang="en-US" sz="1700" dirty="0"/>
              <a:t>(R)4</a:t>
            </a:r>
          </a:p>
        </p:txBody>
      </p:sp>
      <p:sp>
        <p:nvSpPr>
          <p:cNvPr id="4" name="Slide Number Placeholder 3" hidden="1">
            <a:extLst>
              <a:ext uri="{FF2B5EF4-FFF2-40B4-BE49-F238E27FC236}">
                <a16:creationId xmlns:a16="http://schemas.microsoft.com/office/drawing/2014/main" id="{FE47469C-56A1-88C6-5ADC-497C60107DF5}"/>
              </a:ext>
            </a:extLst>
          </p:cNvPr>
          <p:cNvSpPr>
            <a:spLocks noGrp="1"/>
          </p:cNvSpPr>
          <p:nvPr>
            <p:ph type="sldNum" sz="quarter" idx="4294967295"/>
          </p:nvPr>
        </p:nvSpPr>
        <p:spPr>
          <a:xfrm>
            <a:off x="412136" y="5943601"/>
            <a:ext cx="968983" cy="651912"/>
          </a:xfrm>
        </p:spPr>
        <p:txBody>
          <a:bodyPr/>
          <a:lstStyle/>
          <a:p>
            <a:pPr>
              <a:spcAft>
                <a:spcPts val="600"/>
              </a:spcAft>
            </a:pPr>
            <a:fld id="{18D65601-5AE2-46FC-B138-694DDD2B510D}" type="slidenum">
              <a:rPr lang="en-US" smtClean="0"/>
              <a:pPr>
                <a:spcAft>
                  <a:spcPts val="600"/>
                </a:spcAft>
              </a:pPr>
              <a:t>1</a:t>
            </a:fld>
            <a:endParaRPr lang="en-US"/>
          </a:p>
        </p:txBody>
      </p:sp>
    </p:spTree>
    <p:extLst>
      <p:ext uri="{BB962C8B-B14F-4D97-AF65-F5344CB8AC3E}">
        <p14:creationId xmlns:p14="http://schemas.microsoft.com/office/powerpoint/2010/main" val="1422958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33E0A-FE80-4B62-9FED-4E39A8FC6B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DFB28-AC5C-808D-322E-85B12490CECC}"/>
              </a:ext>
            </a:extLst>
          </p:cNvPr>
          <p:cNvSpPr>
            <a:spLocks noGrp="1"/>
          </p:cNvSpPr>
          <p:nvPr>
            <p:ph type="title"/>
          </p:nvPr>
        </p:nvSpPr>
        <p:spPr>
          <a:xfrm>
            <a:off x="1038031" y="1068169"/>
            <a:ext cx="10115939" cy="2681549"/>
          </a:xfrm>
        </p:spPr>
        <p:txBody>
          <a:bodyPr>
            <a:normAutofit/>
          </a:bodyPr>
          <a:lstStyle/>
          <a:p>
            <a:r>
              <a:rPr lang="en-US" sz="3200" dirty="0"/>
              <a:t>Performance metric: Arrival time</a:t>
            </a:r>
            <a:endParaRPr lang="en-ZA" sz="3200" dirty="0"/>
          </a:p>
        </p:txBody>
      </p:sp>
    </p:spTree>
    <p:extLst>
      <p:ext uri="{BB962C8B-B14F-4D97-AF65-F5344CB8AC3E}">
        <p14:creationId xmlns:p14="http://schemas.microsoft.com/office/powerpoint/2010/main" val="1248166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943BD-9C36-6A54-DEDA-ABD314A2F6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965E8-BE77-7A43-A966-6723DB1DD014}"/>
              </a:ext>
            </a:extLst>
          </p:cNvPr>
          <p:cNvSpPr>
            <a:spLocks noGrp="1"/>
          </p:cNvSpPr>
          <p:nvPr>
            <p:ph type="title"/>
          </p:nvPr>
        </p:nvSpPr>
        <p:spPr>
          <a:xfrm>
            <a:off x="1091097" y="555908"/>
            <a:ext cx="9808773" cy="1427585"/>
          </a:xfrm>
        </p:spPr>
        <p:txBody>
          <a:bodyPr>
            <a:normAutofit/>
          </a:bodyPr>
          <a:lstStyle/>
          <a:p>
            <a:r>
              <a:rPr lang="en-HK" sz="1800" dirty="0"/>
              <a:t>Distribution and visualization of arrival time testing set</a:t>
            </a:r>
          </a:p>
        </p:txBody>
      </p:sp>
      <p:sp>
        <p:nvSpPr>
          <p:cNvPr id="3" name="Content Placeholder 2">
            <a:extLst>
              <a:ext uri="{FF2B5EF4-FFF2-40B4-BE49-F238E27FC236}">
                <a16:creationId xmlns:a16="http://schemas.microsoft.com/office/drawing/2014/main" id="{CE222171-1938-3EBD-EF07-DF0CBF3730A1}"/>
              </a:ext>
            </a:extLst>
          </p:cNvPr>
          <p:cNvSpPr>
            <a:spLocks noGrp="1"/>
          </p:cNvSpPr>
          <p:nvPr>
            <p:ph sz="quarter" idx="12"/>
          </p:nvPr>
        </p:nvSpPr>
        <p:spPr>
          <a:xfrm>
            <a:off x="1308819" y="1571842"/>
            <a:ext cx="5496110" cy="4119463"/>
          </a:xfrm>
        </p:spPr>
        <p:txBody>
          <a:bodyPr>
            <a:normAutofit/>
          </a:bodyPr>
          <a:lstStyle/>
          <a:p>
            <a:pPr marL="342900" indent="-342900">
              <a:buFont typeface="Arial" panose="020B0604020202020204" pitchFamily="34" charset="0"/>
              <a:buChar char="•"/>
            </a:pPr>
            <a:r>
              <a:rPr lang="en-HK" sz="1600" dirty="0"/>
              <a:t>Three schemes for determining arrival time is considered, all based on a quantile q of the time-series’: curvature, long short-time average, or second derivative</a:t>
            </a:r>
          </a:p>
        </p:txBody>
      </p:sp>
      <p:sp>
        <p:nvSpPr>
          <p:cNvPr id="4" name="Content Placeholder 3">
            <a:extLst>
              <a:ext uri="{FF2B5EF4-FFF2-40B4-BE49-F238E27FC236}">
                <a16:creationId xmlns:a16="http://schemas.microsoft.com/office/drawing/2014/main" id="{7ECA8242-C908-6AA8-E3C4-E9CC21161F1D}"/>
              </a:ext>
            </a:extLst>
          </p:cNvPr>
          <p:cNvSpPr>
            <a:spLocks noGrp="1"/>
          </p:cNvSpPr>
          <p:nvPr>
            <p:ph sz="quarter" idx="11"/>
          </p:nvPr>
        </p:nvSpPr>
        <p:spPr/>
        <p:txBody>
          <a:bodyPr/>
          <a:lstStyle/>
          <a:p>
            <a:endParaRPr lang="en-HK" dirty="0"/>
          </a:p>
        </p:txBody>
      </p:sp>
      <p:sp>
        <p:nvSpPr>
          <p:cNvPr id="5" name="Slide Number Placeholder 4">
            <a:extLst>
              <a:ext uri="{FF2B5EF4-FFF2-40B4-BE49-F238E27FC236}">
                <a16:creationId xmlns:a16="http://schemas.microsoft.com/office/drawing/2014/main" id="{37E63142-C09F-613A-89AE-927783D10150}"/>
              </a:ext>
            </a:extLst>
          </p:cNvPr>
          <p:cNvSpPr>
            <a:spLocks noGrp="1"/>
          </p:cNvSpPr>
          <p:nvPr>
            <p:ph type="sldNum" sz="quarter" idx="15"/>
          </p:nvPr>
        </p:nvSpPr>
        <p:spPr/>
        <p:txBody>
          <a:bodyPr/>
          <a:lstStyle/>
          <a:p>
            <a:fld id="{18D65601-5AE2-46FC-B138-694DDD2B510D}" type="slidenum">
              <a:rPr lang="en-US" smtClean="0"/>
              <a:pPr/>
              <a:t>11</a:t>
            </a:fld>
            <a:endParaRPr lang="en-US" dirty="0"/>
          </a:p>
        </p:txBody>
      </p:sp>
      <p:pic>
        <p:nvPicPr>
          <p:cNvPr id="9" name="Picture 8">
            <a:extLst>
              <a:ext uri="{FF2B5EF4-FFF2-40B4-BE49-F238E27FC236}">
                <a16:creationId xmlns:a16="http://schemas.microsoft.com/office/drawing/2014/main" id="{CBFCAF03-09F5-765D-14EE-03F623D71FE4}"/>
              </a:ext>
            </a:extLst>
          </p:cNvPr>
          <p:cNvPicPr>
            <a:picLocks noChangeAspect="1"/>
          </p:cNvPicPr>
          <p:nvPr/>
        </p:nvPicPr>
        <p:blipFill>
          <a:blip r:embed="rId2"/>
          <a:stretch>
            <a:fillRect/>
          </a:stretch>
        </p:blipFill>
        <p:spPr>
          <a:xfrm>
            <a:off x="1821062" y="2488084"/>
            <a:ext cx="4303802" cy="4267278"/>
          </a:xfrm>
          <a:prstGeom prst="rect">
            <a:avLst/>
          </a:prstGeom>
        </p:spPr>
      </p:pic>
      <p:pic>
        <p:nvPicPr>
          <p:cNvPr id="11" name="Picture 10">
            <a:extLst>
              <a:ext uri="{FF2B5EF4-FFF2-40B4-BE49-F238E27FC236}">
                <a16:creationId xmlns:a16="http://schemas.microsoft.com/office/drawing/2014/main" id="{9854DE65-9468-F3DB-2FCC-981857C06AFF}"/>
              </a:ext>
            </a:extLst>
          </p:cNvPr>
          <p:cNvPicPr>
            <a:picLocks noChangeAspect="1"/>
          </p:cNvPicPr>
          <p:nvPr/>
        </p:nvPicPr>
        <p:blipFill>
          <a:blip r:embed="rId3"/>
          <a:stretch>
            <a:fillRect/>
          </a:stretch>
        </p:blipFill>
        <p:spPr>
          <a:xfrm>
            <a:off x="6945198" y="3278927"/>
            <a:ext cx="4192119" cy="3316586"/>
          </a:xfrm>
          <a:prstGeom prst="rect">
            <a:avLst/>
          </a:prstGeom>
        </p:spPr>
      </p:pic>
      <p:pic>
        <p:nvPicPr>
          <p:cNvPr id="12" name="Picture 11">
            <a:extLst>
              <a:ext uri="{FF2B5EF4-FFF2-40B4-BE49-F238E27FC236}">
                <a16:creationId xmlns:a16="http://schemas.microsoft.com/office/drawing/2014/main" id="{FA0A4491-C523-77A4-7C11-84D88F587679}"/>
              </a:ext>
            </a:extLst>
          </p:cNvPr>
          <p:cNvPicPr>
            <a:picLocks noChangeAspect="1"/>
          </p:cNvPicPr>
          <p:nvPr/>
        </p:nvPicPr>
        <p:blipFill>
          <a:blip r:embed="rId4"/>
          <a:stretch>
            <a:fillRect/>
          </a:stretch>
        </p:blipFill>
        <p:spPr>
          <a:xfrm>
            <a:off x="7182643" y="350168"/>
            <a:ext cx="3717227" cy="2791909"/>
          </a:xfrm>
          <a:prstGeom prst="rect">
            <a:avLst/>
          </a:prstGeom>
        </p:spPr>
      </p:pic>
    </p:spTree>
    <p:extLst>
      <p:ext uri="{BB962C8B-B14F-4D97-AF65-F5344CB8AC3E}">
        <p14:creationId xmlns:p14="http://schemas.microsoft.com/office/powerpoint/2010/main" val="2555694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D57DF-462C-54B1-FB59-F3A6FCAC22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61E018-F723-A1A9-F9C4-0B3D2B67964F}"/>
              </a:ext>
            </a:extLst>
          </p:cNvPr>
          <p:cNvSpPr>
            <a:spLocks noGrp="1"/>
          </p:cNvSpPr>
          <p:nvPr>
            <p:ph type="title"/>
          </p:nvPr>
        </p:nvSpPr>
        <p:spPr>
          <a:xfrm>
            <a:off x="1139140" y="1362269"/>
            <a:ext cx="5983228" cy="1427585"/>
          </a:xfrm>
        </p:spPr>
        <p:txBody>
          <a:bodyPr>
            <a:normAutofit/>
          </a:bodyPr>
          <a:lstStyle/>
          <a:p>
            <a:r>
              <a:rPr lang="en-HK" sz="2000" dirty="0"/>
              <a:t>Determination of cutoff and the performance (MAE) sensitivity on it</a:t>
            </a:r>
          </a:p>
        </p:txBody>
      </p:sp>
      <p:sp>
        <p:nvSpPr>
          <p:cNvPr id="3" name="Content Placeholder 2">
            <a:extLst>
              <a:ext uri="{FF2B5EF4-FFF2-40B4-BE49-F238E27FC236}">
                <a16:creationId xmlns:a16="http://schemas.microsoft.com/office/drawing/2014/main" id="{DD176045-0811-BA2C-C7A2-D0E60C71BCD7}"/>
              </a:ext>
            </a:extLst>
          </p:cNvPr>
          <p:cNvSpPr>
            <a:spLocks noGrp="1"/>
          </p:cNvSpPr>
          <p:nvPr>
            <p:ph sz="quarter" idx="12"/>
          </p:nvPr>
        </p:nvSpPr>
        <p:spPr>
          <a:xfrm>
            <a:off x="1139138" y="2526258"/>
            <a:ext cx="5243001" cy="4119463"/>
          </a:xfrm>
        </p:spPr>
        <p:txBody>
          <a:bodyPr>
            <a:normAutofit/>
          </a:bodyPr>
          <a:lstStyle/>
          <a:p>
            <a:r>
              <a:rPr lang="en-HK" sz="1600" dirty="0"/>
              <a:t>The performance metric (arrival time) is considered ill-defined if there’re no obvious peak observed in the measured PM10 time-series</a:t>
            </a:r>
          </a:p>
          <a:p>
            <a:r>
              <a:rPr lang="en-HK" sz="1600" dirty="0"/>
              <a:t>Receptors are therefore ranked by the variance on the arrival time determined over different choices of model </a:t>
            </a:r>
            <a:r>
              <a:rPr lang="en-HK" sz="1600"/>
              <a:t>parameter q.</a:t>
            </a:r>
            <a:endParaRPr lang="en-HK" sz="1600" dirty="0"/>
          </a:p>
          <a:p>
            <a:r>
              <a:rPr lang="en-HK" sz="1600" dirty="0"/>
              <a:t>Top 20 receptors are considered to have ill-defined arrival time and is not used in evaluating the model performance</a:t>
            </a:r>
          </a:p>
        </p:txBody>
      </p:sp>
      <p:sp>
        <p:nvSpPr>
          <p:cNvPr id="4" name="Slide Number Placeholder 3">
            <a:extLst>
              <a:ext uri="{FF2B5EF4-FFF2-40B4-BE49-F238E27FC236}">
                <a16:creationId xmlns:a16="http://schemas.microsoft.com/office/drawing/2014/main" id="{89521F45-95A2-D631-DB3D-D9F26B5F7D5B}"/>
              </a:ext>
            </a:extLst>
          </p:cNvPr>
          <p:cNvSpPr>
            <a:spLocks noGrp="1"/>
          </p:cNvSpPr>
          <p:nvPr>
            <p:ph type="sldNum" sz="quarter" idx="15"/>
          </p:nvPr>
        </p:nvSpPr>
        <p:spPr/>
        <p:txBody>
          <a:bodyPr/>
          <a:lstStyle/>
          <a:p>
            <a:fld id="{18D65601-5AE2-46FC-B138-694DDD2B510D}" type="slidenum">
              <a:rPr lang="en-US" smtClean="0"/>
              <a:pPr/>
              <a:t>12</a:t>
            </a:fld>
            <a:endParaRPr lang="en-US" dirty="0"/>
          </a:p>
        </p:txBody>
      </p:sp>
      <p:pic>
        <p:nvPicPr>
          <p:cNvPr id="10" name="Picture 9">
            <a:extLst>
              <a:ext uri="{FF2B5EF4-FFF2-40B4-BE49-F238E27FC236}">
                <a16:creationId xmlns:a16="http://schemas.microsoft.com/office/drawing/2014/main" id="{DC647D24-EECC-161B-3D6B-1FBB13E6F13D}"/>
              </a:ext>
            </a:extLst>
          </p:cNvPr>
          <p:cNvPicPr>
            <a:picLocks noChangeAspect="1"/>
          </p:cNvPicPr>
          <p:nvPr/>
        </p:nvPicPr>
        <p:blipFill>
          <a:blip r:embed="rId3"/>
          <a:stretch>
            <a:fillRect/>
          </a:stretch>
        </p:blipFill>
        <p:spPr>
          <a:xfrm>
            <a:off x="6995210" y="3655166"/>
            <a:ext cx="3452327" cy="2782563"/>
          </a:xfrm>
          <a:prstGeom prst="rect">
            <a:avLst/>
          </a:prstGeom>
        </p:spPr>
      </p:pic>
      <p:sp>
        <p:nvSpPr>
          <p:cNvPr id="11" name="TextBox 10">
            <a:extLst>
              <a:ext uri="{FF2B5EF4-FFF2-40B4-BE49-F238E27FC236}">
                <a16:creationId xmlns:a16="http://schemas.microsoft.com/office/drawing/2014/main" id="{23C3FDFA-6806-D4A6-614D-9F571C9D4833}"/>
              </a:ext>
            </a:extLst>
          </p:cNvPr>
          <p:cNvSpPr txBox="1"/>
          <p:nvPr/>
        </p:nvSpPr>
        <p:spPr>
          <a:xfrm>
            <a:off x="7119112" y="6466503"/>
            <a:ext cx="4697165" cy="276999"/>
          </a:xfrm>
          <a:prstGeom prst="rect">
            <a:avLst/>
          </a:prstGeom>
          <a:noFill/>
        </p:spPr>
        <p:txBody>
          <a:bodyPr wrap="square" rtlCol="0">
            <a:spAutoFit/>
          </a:bodyPr>
          <a:lstStyle/>
          <a:p>
            <a:r>
              <a:rPr lang="en-HK" sz="1200" dirty="0"/>
              <a:t>Marginal case at cutoff. Location: 111.6217, 26.2081</a:t>
            </a:r>
          </a:p>
        </p:txBody>
      </p:sp>
      <p:pic>
        <p:nvPicPr>
          <p:cNvPr id="8" name="Picture 7">
            <a:extLst>
              <a:ext uri="{FF2B5EF4-FFF2-40B4-BE49-F238E27FC236}">
                <a16:creationId xmlns:a16="http://schemas.microsoft.com/office/drawing/2014/main" id="{1DFE48E0-673C-6667-FF03-B90165B24AE8}"/>
              </a:ext>
            </a:extLst>
          </p:cNvPr>
          <p:cNvPicPr>
            <a:picLocks noChangeAspect="1"/>
          </p:cNvPicPr>
          <p:nvPr/>
        </p:nvPicPr>
        <p:blipFill>
          <a:blip r:embed="rId4"/>
          <a:stretch>
            <a:fillRect/>
          </a:stretch>
        </p:blipFill>
        <p:spPr>
          <a:xfrm>
            <a:off x="7216300" y="581369"/>
            <a:ext cx="3808615" cy="2887971"/>
          </a:xfrm>
          <a:prstGeom prst="rect">
            <a:avLst/>
          </a:prstGeom>
        </p:spPr>
      </p:pic>
    </p:spTree>
    <p:extLst>
      <p:ext uri="{BB962C8B-B14F-4D97-AF65-F5344CB8AC3E}">
        <p14:creationId xmlns:p14="http://schemas.microsoft.com/office/powerpoint/2010/main" val="2900326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0E009-F04A-550D-C7B1-52F1DE9338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0483A-6B7A-D3A0-2FFA-82ACF506D1A1}"/>
              </a:ext>
            </a:extLst>
          </p:cNvPr>
          <p:cNvSpPr>
            <a:spLocks noGrp="1"/>
          </p:cNvSpPr>
          <p:nvPr>
            <p:ph type="title"/>
          </p:nvPr>
        </p:nvSpPr>
        <p:spPr>
          <a:xfrm>
            <a:off x="1062231" y="788307"/>
            <a:ext cx="9808773" cy="1427585"/>
          </a:xfrm>
        </p:spPr>
        <p:txBody>
          <a:bodyPr>
            <a:normAutofit/>
          </a:bodyPr>
          <a:lstStyle/>
          <a:p>
            <a:r>
              <a:rPr lang="en-HK" sz="3200" dirty="0"/>
              <a:t>Performance among models</a:t>
            </a:r>
          </a:p>
        </p:txBody>
      </p:sp>
      <p:sp>
        <p:nvSpPr>
          <p:cNvPr id="5" name="Slide Number Placeholder 4">
            <a:extLst>
              <a:ext uri="{FF2B5EF4-FFF2-40B4-BE49-F238E27FC236}">
                <a16:creationId xmlns:a16="http://schemas.microsoft.com/office/drawing/2014/main" id="{000724FB-63F9-C95C-FE58-8D2A43849D39}"/>
              </a:ext>
            </a:extLst>
          </p:cNvPr>
          <p:cNvSpPr>
            <a:spLocks noGrp="1"/>
          </p:cNvSpPr>
          <p:nvPr>
            <p:ph type="sldNum" sz="quarter" idx="15"/>
          </p:nvPr>
        </p:nvSpPr>
        <p:spPr/>
        <p:txBody>
          <a:bodyPr/>
          <a:lstStyle/>
          <a:p>
            <a:fld id="{18D65601-5AE2-46FC-B138-694DDD2B510D}" type="slidenum">
              <a:rPr lang="en-US" smtClean="0"/>
              <a:pPr/>
              <a:t>13</a:t>
            </a:fld>
            <a:endParaRPr lang="en-US" dirty="0"/>
          </a:p>
        </p:txBody>
      </p:sp>
      <p:pic>
        <p:nvPicPr>
          <p:cNvPr id="7" name="Picture 6">
            <a:extLst>
              <a:ext uri="{FF2B5EF4-FFF2-40B4-BE49-F238E27FC236}">
                <a16:creationId xmlns:a16="http://schemas.microsoft.com/office/drawing/2014/main" id="{AB6328E7-8EF0-FC8C-E68E-5ADC03979924}"/>
              </a:ext>
            </a:extLst>
          </p:cNvPr>
          <p:cNvPicPr>
            <a:picLocks noChangeAspect="1"/>
          </p:cNvPicPr>
          <p:nvPr/>
        </p:nvPicPr>
        <p:blipFill>
          <a:blip r:embed="rId3"/>
          <a:stretch>
            <a:fillRect/>
          </a:stretch>
        </p:blipFill>
        <p:spPr>
          <a:xfrm>
            <a:off x="7346646" y="3720100"/>
            <a:ext cx="3792420" cy="3013080"/>
          </a:xfrm>
          <a:prstGeom prst="rect">
            <a:avLst/>
          </a:prstGeom>
        </p:spPr>
      </p:pic>
      <p:pic>
        <p:nvPicPr>
          <p:cNvPr id="6" name="Picture 5">
            <a:extLst>
              <a:ext uri="{FF2B5EF4-FFF2-40B4-BE49-F238E27FC236}">
                <a16:creationId xmlns:a16="http://schemas.microsoft.com/office/drawing/2014/main" id="{58743AD9-E31B-1783-A126-1D420A3375F4}"/>
              </a:ext>
            </a:extLst>
          </p:cNvPr>
          <p:cNvPicPr>
            <a:picLocks noChangeAspect="1"/>
          </p:cNvPicPr>
          <p:nvPr/>
        </p:nvPicPr>
        <p:blipFill>
          <a:blip r:embed="rId4"/>
          <a:stretch>
            <a:fillRect/>
          </a:stretch>
        </p:blipFill>
        <p:spPr>
          <a:xfrm>
            <a:off x="1403139" y="2259390"/>
            <a:ext cx="4692861" cy="3013080"/>
          </a:xfrm>
          <a:prstGeom prst="rect">
            <a:avLst/>
          </a:prstGeom>
        </p:spPr>
      </p:pic>
      <p:sp>
        <p:nvSpPr>
          <p:cNvPr id="8" name="TextBox 7">
            <a:extLst>
              <a:ext uri="{FF2B5EF4-FFF2-40B4-BE49-F238E27FC236}">
                <a16:creationId xmlns:a16="http://schemas.microsoft.com/office/drawing/2014/main" id="{13EB4A56-CFA0-86E6-E829-92B7EF84B16B}"/>
              </a:ext>
            </a:extLst>
          </p:cNvPr>
          <p:cNvSpPr txBox="1"/>
          <p:nvPr/>
        </p:nvSpPr>
        <p:spPr>
          <a:xfrm>
            <a:off x="4532769" y="5943601"/>
            <a:ext cx="2813877" cy="954107"/>
          </a:xfrm>
          <a:prstGeom prst="rect">
            <a:avLst/>
          </a:prstGeom>
          <a:noFill/>
        </p:spPr>
        <p:txBody>
          <a:bodyPr wrap="square" rtlCol="0">
            <a:spAutoFit/>
          </a:bodyPr>
          <a:lstStyle/>
          <a:p>
            <a:r>
              <a:rPr lang="en-HK" sz="1400" b="1" dirty="0"/>
              <a:t>Hong Kong:</a:t>
            </a:r>
          </a:p>
          <a:p>
            <a:r>
              <a:rPr lang="en-HK" sz="1400" dirty="0"/>
              <a:t>Arrival time for Hong Kong is 43-45 h after start of release</a:t>
            </a:r>
          </a:p>
          <a:p>
            <a:endParaRPr lang="en-HK" sz="1400" dirty="0"/>
          </a:p>
        </p:txBody>
      </p:sp>
      <p:pic>
        <p:nvPicPr>
          <p:cNvPr id="4" name="Picture 3">
            <a:extLst>
              <a:ext uri="{FF2B5EF4-FFF2-40B4-BE49-F238E27FC236}">
                <a16:creationId xmlns:a16="http://schemas.microsoft.com/office/drawing/2014/main" id="{059ADBA8-159F-D2D2-D8B9-6E274F43019A}"/>
              </a:ext>
            </a:extLst>
          </p:cNvPr>
          <p:cNvPicPr>
            <a:picLocks noChangeAspect="1"/>
          </p:cNvPicPr>
          <p:nvPr/>
        </p:nvPicPr>
        <p:blipFill>
          <a:blip r:embed="rId5"/>
          <a:stretch>
            <a:fillRect/>
          </a:stretch>
        </p:blipFill>
        <p:spPr>
          <a:xfrm>
            <a:off x="7171202" y="424393"/>
            <a:ext cx="3967864" cy="3076776"/>
          </a:xfrm>
          <a:prstGeom prst="rect">
            <a:avLst/>
          </a:prstGeom>
        </p:spPr>
      </p:pic>
    </p:spTree>
    <p:extLst>
      <p:ext uri="{BB962C8B-B14F-4D97-AF65-F5344CB8AC3E}">
        <p14:creationId xmlns:p14="http://schemas.microsoft.com/office/powerpoint/2010/main" val="87201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FC02C-06B8-BABA-0FE5-08BE978884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2A504-C98B-6662-B013-1C9699FD6724}"/>
              </a:ext>
            </a:extLst>
          </p:cNvPr>
          <p:cNvSpPr>
            <a:spLocks noGrp="1"/>
          </p:cNvSpPr>
          <p:nvPr>
            <p:ph type="title"/>
          </p:nvPr>
        </p:nvSpPr>
        <p:spPr>
          <a:xfrm>
            <a:off x="1038031" y="1068169"/>
            <a:ext cx="10115939" cy="2681549"/>
          </a:xfrm>
        </p:spPr>
        <p:txBody>
          <a:bodyPr>
            <a:normAutofit/>
          </a:bodyPr>
          <a:lstStyle/>
          <a:p>
            <a:r>
              <a:rPr lang="en-US" sz="3200" dirty="0"/>
              <a:t>Performance metric: Correlations with ground-truth</a:t>
            </a:r>
            <a:endParaRPr lang="en-ZA" sz="3200" dirty="0"/>
          </a:p>
        </p:txBody>
      </p:sp>
    </p:spTree>
    <p:extLst>
      <p:ext uri="{BB962C8B-B14F-4D97-AF65-F5344CB8AC3E}">
        <p14:creationId xmlns:p14="http://schemas.microsoft.com/office/powerpoint/2010/main" val="116128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2A14F-D9F4-923A-BF98-557DE752B4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99162F-09F2-4500-B19E-EA48065CE48C}"/>
              </a:ext>
            </a:extLst>
          </p:cNvPr>
          <p:cNvSpPr>
            <a:spLocks noGrp="1"/>
          </p:cNvSpPr>
          <p:nvPr>
            <p:ph type="title"/>
          </p:nvPr>
        </p:nvSpPr>
        <p:spPr>
          <a:xfrm>
            <a:off x="424576" y="1063854"/>
            <a:ext cx="4736807" cy="2114775"/>
          </a:xfrm>
        </p:spPr>
        <p:txBody>
          <a:bodyPr>
            <a:normAutofit/>
          </a:bodyPr>
          <a:lstStyle/>
          <a:p>
            <a:r>
              <a:rPr lang="en-HK" sz="2800" dirty="0"/>
              <a:t>Correlations with ground-truth across simulation time</a:t>
            </a:r>
          </a:p>
        </p:txBody>
      </p:sp>
      <p:sp>
        <p:nvSpPr>
          <p:cNvPr id="4" name="Slide Number Placeholder 3">
            <a:extLst>
              <a:ext uri="{FF2B5EF4-FFF2-40B4-BE49-F238E27FC236}">
                <a16:creationId xmlns:a16="http://schemas.microsoft.com/office/drawing/2014/main" id="{30CAE87E-2369-6FBA-036C-29035D2101A4}"/>
              </a:ext>
            </a:extLst>
          </p:cNvPr>
          <p:cNvSpPr>
            <a:spLocks noGrp="1"/>
          </p:cNvSpPr>
          <p:nvPr>
            <p:ph type="sldNum" sz="quarter" idx="15"/>
          </p:nvPr>
        </p:nvSpPr>
        <p:spPr/>
        <p:txBody>
          <a:bodyPr/>
          <a:lstStyle/>
          <a:p>
            <a:fld id="{18D65601-5AE2-46FC-B138-694DDD2B510D}" type="slidenum">
              <a:rPr lang="en-US" smtClean="0"/>
              <a:pPr/>
              <a:t>15</a:t>
            </a:fld>
            <a:endParaRPr lang="en-US" dirty="0"/>
          </a:p>
        </p:txBody>
      </p:sp>
      <p:pic>
        <p:nvPicPr>
          <p:cNvPr id="6" name="Picture 5">
            <a:extLst>
              <a:ext uri="{FF2B5EF4-FFF2-40B4-BE49-F238E27FC236}">
                <a16:creationId xmlns:a16="http://schemas.microsoft.com/office/drawing/2014/main" id="{A4E4204D-FABE-6AA7-CFFE-B7714B97AC39}"/>
              </a:ext>
            </a:extLst>
          </p:cNvPr>
          <p:cNvPicPr>
            <a:picLocks noChangeAspect="1"/>
          </p:cNvPicPr>
          <p:nvPr/>
        </p:nvPicPr>
        <p:blipFill>
          <a:blip r:embed="rId2"/>
          <a:stretch>
            <a:fillRect/>
          </a:stretch>
        </p:blipFill>
        <p:spPr>
          <a:xfrm>
            <a:off x="5726285" y="794658"/>
            <a:ext cx="5229299" cy="5148943"/>
          </a:xfrm>
          <a:prstGeom prst="rect">
            <a:avLst/>
          </a:prstGeom>
        </p:spPr>
      </p:pic>
    </p:spTree>
    <p:extLst>
      <p:ext uri="{BB962C8B-B14F-4D97-AF65-F5344CB8AC3E}">
        <p14:creationId xmlns:p14="http://schemas.microsoft.com/office/powerpoint/2010/main" val="3175015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C4B79-4FAA-8AD5-4EA1-AA4DF406B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1ED2B8-D8CC-458D-F23E-4A7081129A24}"/>
              </a:ext>
            </a:extLst>
          </p:cNvPr>
          <p:cNvSpPr>
            <a:spLocks noGrp="1"/>
          </p:cNvSpPr>
          <p:nvPr>
            <p:ph type="title"/>
          </p:nvPr>
        </p:nvSpPr>
        <p:spPr/>
        <p:txBody>
          <a:bodyPr>
            <a:normAutofit/>
          </a:bodyPr>
          <a:lstStyle/>
          <a:p>
            <a:r>
              <a:rPr lang="en-HK" sz="2800" dirty="0"/>
              <a:t>Location-dependence of Pearson correlations</a:t>
            </a:r>
          </a:p>
        </p:txBody>
      </p:sp>
      <p:pic>
        <p:nvPicPr>
          <p:cNvPr id="13" name="Content Placeholder 12">
            <a:extLst>
              <a:ext uri="{FF2B5EF4-FFF2-40B4-BE49-F238E27FC236}">
                <a16:creationId xmlns:a16="http://schemas.microsoft.com/office/drawing/2014/main" id="{5F56E31E-B4DD-02D1-802E-983C74B9A9F0}"/>
              </a:ext>
            </a:extLst>
          </p:cNvPr>
          <p:cNvPicPr>
            <a:picLocks noGrp="1" noChangeAspect="1"/>
          </p:cNvPicPr>
          <p:nvPr>
            <p:ph sz="quarter" idx="11"/>
          </p:nvPr>
        </p:nvPicPr>
        <p:blipFill>
          <a:blip r:embed="rId3"/>
          <a:srcRect t="34708" b="34104"/>
          <a:stretch>
            <a:fillRect/>
          </a:stretch>
        </p:blipFill>
        <p:spPr>
          <a:xfrm>
            <a:off x="152266" y="1931437"/>
            <a:ext cx="11887468" cy="3707363"/>
          </a:xfrm>
        </p:spPr>
      </p:pic>
      <p:sp>
        <p:nvSpPr>
          <p:cNvPr id="5" name="Slide Number Placeholder 4">
            <a:extLst>
              <a:ext uri="{FF2B5EF4-FFF2-40B4-BE49-F238E27FC236}">
                <a16:creationId xmlns:a16="http://schemas.microsoft.com/office/drawing/2014/main" id="{626E6B99-47E8-6299-0E21-5812E376E13F}"/>
              </a:ext>
            </a:extLst>
          </p:cNvPr>
          <p:cNvSpPr>
            <a:spLocks noGrp="1"/>
          </p:cNvSpPr>
          <p:nvPr>
            <p:ph type="sldNum" sz="quarter" idx="15"/>
          </p:nvPr>
        </p:nvSpPr>
        <p:spPr/>
        <p:txBody>
          <a:bodyPr/>
          <a:lstStyle/>
          <a:p>
            <a:fld id="{18D65601-5AE2-46FC-B138-694DDD2B510D}" type="slidenum">
              <a:rPr lang="en-US" smtClean="0"/>
              <a:pPr/>
              <a:t>16</a:t>
            </a:fld>
            <a:endParaRPr lang="en-US" dirty="0"/>
          </a:p>
        </p:txBody>
      </p:sp>
      <p:sp>
        <p:nvSpPr>
          <p:cNvPr id="3" name="TextBox 2">
            <a:extLst>
              <a:ext uri="{FF2B5EF4-FFF2-40B4-BE49-F238E27FC236}">
                <a16:creationId xmlns:a16="http://schemas.microsoft.com/office/drawing/2014/main" id="{8D9E3137-E2AF-FF7D-441F-53493DC8608D}"/>
              </a:ext>
            </a:extLst>
          </p:cNvPr>
          <p:cNvSpPr txBox="1"/>
          <p:nvPr/>
        </p:nvSpPr>
        <p:spPr>
          <a:xfrm>
            <a:off x="8199461" y="5943601"/>
            <a:ext cx="3274828" cy="954107"/>
          </a:xfrm>
          <a:prstGeom prst="rect">
            <a:avLst/>
          </a:prstGeom>
          <a:noFill/>
        </p:spPr>
        <p:txBody>
          <a:bodyPr wrap="square" rtlCol="0">
            <a:spAutoFit/>
          </a:bodyPr>
          <a:lstStyle/>
          <a:p>
            <a:pPr lvl="0">
              <a:defRPr/>
            </a:pPr>
            <a:r>
              <a:rPr lang="en-HK" sz="1400" dirty="0"/>
              <a:t>Mean:    0.16  0.24  0.24</a:t>
            </a:r>
            <a:br>
              <a:rPr lang="en-HK" sz="1400" dirty="0"/>
            </a:br>
            <a:r>
              <a:rPr lang="en-HK" sz="1400" dirty="0"/>
              <a:t>Median: 0.07  0.22  0.21</a:t>
            </a:r>
          </a:p>
          <a:p>
            <a:endParaRPr lang="en-HK" sz="1400" dirty="0"/>
          </a:p>
          <a:p>
            <a:endParaRPr lang="en-HK" sz="1400" dirty="0"/>
          </a:p>
        </p:txBody>
      </p:sp>
    </p:spTree>
    <p:extLst>
      <p:ext uri="{BB962C8B-B14F-4D97-AF65-F5344CB8AC3E}">
        <p14:creationId xmlns:p14="http://schemas.microsoft.com/office/powerpoint/2010/main" val="2066724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CC90-1732-0E7A-04E2-F810D2D9F8E6}"/>
              </a:ext>
            </a:extLst>
          </p:cNvPr>
          <p:cNvSpPr>
            <a:spLocks noGrp="1"/>
          </p:cNvSpPr>
          <p:nvPr>
            <p:ph type="title"/>
          </p:nvPr>
        </p:nvSpPr>
        <p:spPr>
          <a:xfrm>
            <a:off x="1381119" y="311410"/>
            <a:ext cx="9150675" cy="1427585"/>
          </a:xfrm>
        </p:spPr>
        <p:txBody>
          <a:bodyPr>
            <a:normAutofit/>
          </a:bodyPr>
          <a:lstStyle/>
          <a:p>
            <a:r>
              <a:rPr lang="en-HK" sz="1800" dirty="0"/>
              <a:t>(For reference)</a:t>
            </a:r>
          </a:p>
        </p:txBody>
      </p:sp>
      <p:sp>
        <p:nvSpPr>
          <p:cNvPr id="3" name="Content Placeholder 2">
            <a:extLst>
              <a:ext uri="{FF2B5EF4-FFF2-40B4-BE49-F238E27FC236}">
                <a16:creationId xmlns:a16="http://schemas.microsoft.com/office/drawing/2014/main" id="{185FC450-F1E8-FAA6-E9D4-9D141BBDF784}"/>
              </a:ext>
            </a:extLst>
          </p:cNvPr>
          <p:cNvSpPr>
            <a:spLocks noGrp="1"/>
          </p:cNvSpPr>
          <p:nvPr>
            <p:ph sz="quarter" idx="12"/>
          </p:nvPr>
        </p:nvSpPr>
        <p:spPr/>
        <p:txBody>
          <a:bodyPr/>
          <a:lstStyle/>
          <a:p>
            <a:endParaRPr lang="en-HK" dirty="0"/>
          </a:p>
        </p:txBody>
      </p:sp>
      <p:sp>
        <p:nvSpPr>
          <p:cNvPr id="4" name="Slide Number Placeholder 3">
            <a:extLst>
              <a:ext uri="{FF2B5EF4-FFF2-40B4-BE49-F238E27FC236}">
                <a16:creationId xmlns:a16="http://schemas.microsoft.com/office/drawing/2014/main" id="{3069CA62-0614-8ABE-B4AF-7E2D1602E4BE}"/>
              </a:ext>
            </a:extLst>
          </p:cNvPr>
          <p:cNvSpPr>
            <a:spLocks noGrp="1"/>
          </p:cNvSpPr>
          <p:nvPr>
            <p:ph type="sldNum" sz="quarter" idx="15"/>
          </p:nvPr>
        </p:nvSpPr>
        <p:spPr/>
        <p:txBody>
          <a:bodyPr/>
          <a:lstStyle/>
          <a:p>
            <a:fld id="{18D65601-5AE2-46FC-B138-694DDD2B510D}" type="slidenum">
              <a:rPr lang="en-US" smtClean="0"/>
              <a:pPr/>
              <a:t>17</a:t>
            </a:fld>
            <a:endParaRPr lang="en-US" dirty="0"/>
          </a:p>
        </p:txBody>
      </p:sp>
      <p:pic>
        <p:nvPicPr>
          <p:cNvPr id="5" name="Picture 4">
            <a:extLst>
              <a:ext uri="{FF2B5EF4-FFF2-40B4-BE49-F238E27FC236}">
                <a16:creationId xmlns:a16="http://schemas.microsoft.com/office/drawing/2014/main" id="{C2431F67-AFE0-D78E-9371-27B0749FB05B}"/>
              </a:ext>
            </a:extLst>
          </p:cNvPr>
          <p:cNvPicPr>
            <a:picLocks noChangeAspect="1"/>
          </p:cNvPicPr>
          <p:nvPr/>
        </p:nvPicPr>
        <p:blipFill>
          <a:blip r:embed="rId3"/>
          <a:stretch>
            <a:fillRect/>
          </a:stretch>
        </p:blipFill>
        <p:spPr>
          <a:xfrm>
            <a:off x="6044694" y="1369268"/>
            <a:ext cx="5062054" cy="4119464"/>
          </a:xfrm>
          <a:prstGeom prst="rect">
            <a:avLst/>
          </a:prstGeom>
        </p:spPr>
      </p:pic>
      <p:pic>
        <p:nvPicPr>
          <p:cNvPr id="7" name="Picture 6">
            <a:extLst>
              <a:ext uri="{FF2B5EF4-FFF2-40B4-BE49-F238E27FC236}">
                <a16:creationId xmlns:a16="http://schemas.microsoft.com/office/drawing/2014/main" id="{E9496198-70F8-F976-FFA5-D3DF4C7AD508}"/>
              </a:ext>
            </a:extLst>
          </p:cNvPr>
          <p:cNvPicPr>
            <a:picLocks noChangeAspect="1"/>
          </p:cNvPicPr>
          <p:nvPr/>
        </p:nvPicPr>
        <p:blipFill>
          <a:blip r:embed="rId4"/>
          <a:stretch>
            <a:fillRect/>
          </a:stretch>
        </p:blipFill>
        <p:spPr>
          <a:xfrm>
            <a:off x="1002723" y="1364808"/>
            <a:ext cx="5062054" cy="4119464"/>
          </a:xfrm>
          <a:prstGeom prst="rect">
            <a:avLst/>
          </a:prstGeom>
        </p:spPr>
      </p:pic>
      <p:sp>
        <p:nvSpPr>
          <p:cNvPr id="8" name="TextBox 7">
            <a:extLst>
              <a:ext uri="{FF2B5EF4-FFF2-40B4-BE49-F238E27FC236}">
                <a16:creationId xmlns:a16="http://schemas.microsoft.com/office/drawing/2014/main" id="{5F794371-9355-4C24-26F7-ACBD142B5B1B}"/>
              </a:ext>
            </a:extLst>
          </p:cNvPr>
          <p:cNvSpPr txBox="1"/>
          <p:nvPr/>
        </p:nvSpPr>
        <p:spPr>
          <a:xfrm>
            <a:off x="2890345" y="5559972"/>
            <a:ext cx="7451834" cy="383629"/>
          </a:xfrm>
          <a:prstGeom prst="rect">
            <a:avLst/>
          </a:prstGeom>
          <a:noFill/>
        </p:spPr>
        <p:txBody>
          <a:bodyPr wrap="square" rtlCol="0">
            <a:spAutoFit/>
          </a:bodyPr>
          <a:lstStyle/>
          <a:p>
            <a:r>
              <a:rPr lang="en-HK" dirty="0"/>
              <a:t>  24 h                                                                           48 h</a:t>
            </a:r>
          </a:p>
        </p:txBody>
      </p:sp>
      <p:sp>
        <p:nvSpPr>
          <p:cNvPr id="9" name="TextBox 8">
            <a:extLst>
              <a:ext uri="{FF2B5EF4-FFF2-40B4-BE49-F238E27FC236}">
                <a16:creationId xmlns:a16="http://schemas.microsoft.com/office/drawing/2014/main" id="{DD803E57-5ACD-61B8-7752-A0B3AE3BE25E}"/>
              </a:ext>
            </a:extLst>
          </p:cNvPr>
          <p:cNvSpPr txBox="1"/>
          <p:nvPr/>
        </p:nvSpPr>
        <p:spPr>
          <a:xfrm>
            <a:off x="10071451" y="5613286"/>
            <a:ext cx="2540957" cy="276999"/>
          </a:xfrm>
          <a:prstGeom prst="rect">
            <a:avLst/>
          </a:prstGeom>
          <a:noFill/>
        </p:spPr>
        <p:txBody>
          <a:bodyPr wrap="square" rtlCol="0">
            <a:spAutoFit/>
          </a:bodyPr>
          <a:lstStyle/>
          <a:p>
            <a:r>
              <a:rPr lang="en-HK" sz="1200" dirty="0"/>
              <a:t>Unit is in </a:t>
            </a:r>
            <a:r>
              <a:rPr lang="el-GR" sz="1200" dirty="0"/>
              <a:t>μ</a:t>
            </a:r>
            <a:r>
              <a:rPr lang="en-HK" sz="1200" dirty="0"/>
              <a:t>g/m</a:t>
            </a:r>
            <a:r>
              <a:rPr lang="en-HK" sz="1200" baseline="30000" dirty="0"/>
              <a:t>3</a:t>
            </a:r>
          </a:p>
        </p:txBody>
      </p:sp>
    </p:spTree>
    <p:extLst>
      <p:ext uri="{BB962C8B-B14F-4D97-AF65-F5344CB8AC3E}">
        <p14:creationId xmlns:p14="http://schemas.microsoft.com/office/powerpoint/2010/main" val="3257511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F0D00-B827-8EA7-D38D-3A22C96B90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DCF3C6-4EB3-D34E-E54C-1BA5E576A66D}"/>
              </a:ext>
            </a:extLst>
          </p:cNvPr>
          <p:cNvSpPr>
            <a:spLocks noGrp="1"/>
          </p:cNvSpPr>
          <p:nvPr>
            <p:ph type="title"/>
          </p:nvPr>
        </p:nvSpPr>
        <p:spPr>
          <a:xfrm>
            <a:off x="1038031" y="1068169"/>
            <a:ext cx="10115939" cy="2681549"/>
          </a:xfrm>
        </p:spPr>
        <p:txBody>
          <a:bodyPr>
            <a:normAutofit/>
          </a:bodyPr>
          <a:lstStyle/>
          <a:p>
            <a:r>
              <a:rPr lang="en-US" sz="3200" dirty="0"/>
              <a:t>Performance metric: Estimation of peak PM10 value</a:t>
            </a:r>
            <a:endParaRPr lang="en-ZA" sz="3200" dirty="0"/>
          </a:p>
        </p:txBody>
      </p:sp>
    </p:spTree>
    <p:extLst>
      <p:ext uri="{BB962C8B-B14F-4D97-AF65-F5344CB8AC3E}">
        <p14:creationId xmlns:p14="http://schemas.microsoft.com/office/powerpoint/2010/main" val="1651843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C0C32-32E9-21C8-F1B2-E9527FCD56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1BC14-A3C6-B899-901A-9DCE1EEFA9E8}"/>
              </a:ext>
            </a:extLst>
          </p:cNvPr>
          <p:cNvSpPr>
            <a:spLocks noGrp="1"/>
          </p:cNvSpPr>
          <p:nvPr>
            <p:ph type="title"/>
          </p:nvPr>
        </p:nvSpPr>
        <p:spPr>
          <a:xfrm>
            <a:off x="1207560" y="632585"/>
            <a:ext cx="9150675" cy="1427585"/>
          </a:xfrm>
        </p:spPr>
        <p:txBody>
          <a:bodyPr>
            <a:normAutofit/>
          </a:bodyPr>
          <a:lstStyle/>
          <a:p>
            <a:r>
              <a:rPr lang="en-HK" sz="2400" dirty="0"/>
              <a:t>Adjustments on source mass</a:t>
            </a:r>
          </a:p>
        </p:txBody>
      </p:sp>
      <p:sp>
        <p:nvSpPr>
          <p:cNvPr id="3" name="Content Placeholder 2">
            <a:extLst>
              <a:ext uri="{FF2B5EF4-FFF2-40B4-BE49-F238E27FC236}">
                <a16:creationId xmlns:a16="http://schemas.microsoft.com/office/drawing/2014/main" id="{7C75F4E6-6193-EB43-105F-F8B7CB5ABE5C}"/>
              </a:ext>
            </a:extLst>
          </p:cNvPr>
          <p:cNvSpPr>
            <a:spLocks noGrp="1"/>
          </p:cNvSpPr>
          <p:nvPr>
            <p:ph sz="quarter" idx="12"/>
          </p:nvPr>
        </p:nvSpPr>
        <p:spPr>
          <a:xfrm>
            <a:off x="1207560" y="1793802"/>
            <a:ext cx="5056391" cy="4119463"/>
          </a:xfrm>
        </p:spPr>
        <p:txBody>
          <a:bodyPr>
            <a:normAutofit/>
          </a:bodyPr>
          <a:lstStyle/>
          <a:p>
            <a:r>
              <a:rPr lang="en-HK" sz="1400" dirty="0"/>
              <a:t>Assume that peak values prediction, or concentration output of Flexpart in general, is linear in initial released mass.</a:t>
            </a:r>
          </a:p>
          <a:p>
            <a:r>
              <a:rPr lang="en-HK" sz="1400" dirty="0"/>
              <a:t>Tune the orders of magnitude against FAC2 over all 1046 receptors</a:t>
            </a:r>
          </a:p>
          <a:p>
            <a:r>
              <a:rPr lang="en-HK" sz="1400" dirty="0"/>
              <a:t>Compare modelled and observed peak PM10</a:t>
            </a:r>
          </a:p>
        </p:txBody>
      </p:sp>
      <p:sp>
        <p:nvSpPr>
          <p:cNvPr id="4" name="Slide Number Placeholder 3">
            <a:extLst>
              <a:ext uri="{FF2B5EF4-FFF2-40B4-BE49-F238E27FC236}">
                <a16:creationId xmlns:a16="http://schemas.microsoft.com/office/drawing/2014/main" id="{058B965A-DAC7-6FB8-0B46-D7C953CEAC28}"/>
              </a:ext>
            </a:extLst>
          </p:cNvPr>
          <p:cNvSpPr>
            <a:spLocks noGrp="1"/>
          </p:cNvSpPr>
          <p:nvPr>
            <p:ph type="sldNum" sz="quarter" idx="15"/>
          </p:nvPr>
        </p:nvSpPr>
        <p:spPr/>
        <p:txBody>
          <a:bodyPr/>
          <a:lstStyle/>
          <a:p>
            <a:fld id="{18D65601-5AE2-46FC-B138-694DDD2B510D}" type="slidenum">
              <a:rPr lang="en-US" smtClean="0"/>
              <a:pPr/>
              <a:t>19</a:t>
            </a:fld>
            <a:endParaRPr lang="en-US" dirty="0"/>
          </a:p>
        </p:txBody>
      </p:sp>
      <p:pic>
        <p:nvPicPr>
          <p:cNvPr id="9" name="Picture 8">
            <a:extLst>
              <a:ext uri="{FF2B5EF4-FFF2-40B4-BE49-F238E27FC236}">
                <a16:creationId xmlns:a16="http://schemas.microsoft.com/office/drawing/2014/main" id="{33A49470-682A-8AAF-1A5C-BFD4801F6D89}"/>
              </a:ext>
            </a:extLst>
          </p:cNvPr>
          <p:cNvPicPr>
            <a:picLocks noChangeAspect="1"/>
          </p:cNvPicPr>
          <p:nvPr/>
        </p:nvPicPr>
        <p:blipFill>
          <a:blip r:embed="rId3"/>
          <a:stretch>
            <a:fillRect/>
          </a:stretch>
        </p:blipFill>
        <p:spPr>
          <a:xfrm>
            <a:off x="5458168" y="3667873"/>
            <a:ext cx="5965216" cy="2840829"/>
          </a:xfrm>
          <a:prstGeom prst="rect">
            <a:avLst/>
          </a:prstGeom>
        </p:spPr>
      </p:pic>
      <p:pic>
        <p:nvPicPr>
          <p:cNvPr id="7" name="Picture 6">
            <a:extLst>
              <a:ext uri="{FF2B5EF4-FFF2-40B4-BE49-F238E27FC236}">
                <a16:creationId xmlns:a16="http://schemas.microsoft.com/office/drawing/2014/main" id="{377CC245-1D4D-159D-B342-D39A2136EB0E}"/>
              </a:ext>
            </a:extLst>
          </p:cNvPr>
          <p:cNvPicPr>
            <a:picLocks noChangeAspect="1"/>
          </p:cNvPicPr>
          <p:nvPr/>
        </p:nvPicPr>
        <p:blipFill>
          <a:blip r:embed="rId4"/>
          <a:stretch>
            <a:fillRect/>
          </a:stretch>
        </p:blipFill>
        <p:spPr>
          <a:xfrm>
            <a:off x="6489266" y="342128"/>
            <a:ext cx="3738950" cy="3171607"/>
          </a:xfrm>
          <a:prstGeom prst="rect">
            <a:avLst/>
          </a:prstGeom>
        </p:spPr>
      </p:pic>
      <p:pic>
        <p:nvPicPr>
          <p:cNvPr id="8" name="Picture 7">
            <a:extLst>
              <a:ext uri="{FF2B5EF4-FFF2-40B4-BE49-F238E27FC236}">
                <a16:creationId xmlns:a16="http://schemas.microsoft.com/office/drawing/2014/main" id="{A7293B1D-93C0-6D07-8308-65177990B513}"/>
              </a:ext>
            </a:extLst>
          </p:cNvPr>
          <p:cNvPicPr>
            <a:picLocks noChangeAspect="1"/>
          </p:cNvPicPr>
          <p:nvPr/>
        </p:nvPicPr>
        <p:blipFill>
          <a:blip r:embed="rId5"/>
          <a:stretch>
            <a:fillRect/>
          </a:stretch>
        </p:blipFill>
        <p:spPr>
          <a:xfrm>
            <a:off x="1521745" y="3667873"/>
            <a:ext cx="3622238" cy="2746306"/>
          </a:xfrm>
          <a:prstGeom prst="rect">
            <a:avLst/>
          </a:prstGeom>
        </p:spPr>
      </p:pic>
    </p:spTree>
    <p:extLst>
      <p:ext uri="{BB962C8B-B14F-4D97-AF65-F5344CB8AC3E}">
        <p14:creationId xmlns:p14="http://schemas.microsoft.com/office/powerpoint/2010/main" val="356001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E2AEF57-BB30-E74F-1B19-ED2510F0CA34}"/>
              </a:ext>
            </a:extLst>
          </p:cNvPr>
          <p:cNvSpPr>
            <a:spLocks noGrp="1"/>
          </p:cNvSpPr>
          <p:nvPr>
            <p:ph type="title"/>
          </p:nvPr>
        </p:nvSpPr>
        <p:spPr>
          <a:xfrm>
            <a:off x="1455583" y="737115"/>
            <a:ext cx="4640418" cy="5407091"/>
          </a:xfrm>
        </p:spPr>
        <p:txBody>
          <a:bodyPr/>
          <a:lstStyle/>
          <a:p>
            <a:r>
              <a:rPr lang="en-US" dirty="0"/>
              <a:t>Agenda</a:t>
            </a:r>
          </a:p>
        </p:txBody>
      </p:sp>
      <p:sp>
        <p:nvSpPr>
          <p:cNvPr id="10" name="Content Placeholder 2">
            <a:extLst>
              <a:ext uri="{FF2B5EF4-FFF2-40B4-BE49-F238E27FC236}">
                <a16:creationId xmlns:a16="http://schemas.microsoft.com/office/drawing/2014/main" id="{5D058EBF-A0D3-6214-84D0-45826D7041CA}"/>
              </a:ext>
            </a:extLst>
          </p:cNvPr>
          <p:cNvSpPr>
            <a:spLocks noGrp="1"/>
          </p:cNvSpPr>
          <p:nvPr>
            <p:ph sz="quarter" idx="12"/>
          </p:nvPr>
        </p:nvSpPr>
        <p:spPr>
          <a:xfrm>
            <a:off x="5531102" y="2158687"/>
            <a:ext cx="6179222" cy="5407091"/>
          </a:xfrm>
        </p:spPr>
        <p:txBody>
          <a:bodyPr>
            <a:normAutofit/>
          </a:bodyPr>
          <a:lstStyle/>
          <a:p>
            <a:pPr marL="342900" indent="-342900">
              <a:buFont typeface="Arial" panose="020B0604020202020204" pitchFamily="34" charset="0"/>
              <a:buChar char="•"/>
            </a:pPr>
            <a:r>
              <a:rPr lang="en-US" sz="1600" dirty="0"/>
              <a:t>Background &amp; motivation</a:t>
            </a:r>
          </a:p>
          <a:p>
            <a:pPr marL="342900" indent="-342900">
              <a:buFont typeface="Arial" panose="020B0604020202020204" pitchFamily="34" charset="0"/>
              <a:buChar char="•"/>
            </a:pPr>
            <a:r>
              <a:rPr lang="en-US" sz="1600" dirty="0"/>
              <a:t>Methodology</a:t>
            </a:r>
          </a:p>
          <a:p>
            <a:pPr marL="342900" indent="-342900">
              <a:buFont typeface="Arial" panose="020B0604020202020204" pitchFamily="34" charset="0"/>
              <a:buChar char="•"/>
            </a:pPr>
            <a:r>
              <a:rPr lang="en-US" sz="1600" dirty="0"/>
              <a:t>Case study 1: April 11 sand-dust storm over China</a:t>
            </a:r>
          </a:p>
          <a:p>
            <a:pPr marL="1028700" lvl="2" indent="-342900"/>
            <a:r>
              <a:rPr lang="en-US" sz="1600" dirty="0"/>
              <a:t>Similarity among model predictions</a:t>
            </a:r>
          </a:p>
          <a:p>
            <a:pPr marL="1028700" lvl="2" indent="-342900"/>
            <a:r>
              <a:rPr lang="en-US" sz="1600" dirty="0"/>
              <a:t>Validation against real measurements</a:t>
            </a:r>
          </a:p>
          <a:p>
            <a:pPr marL="342900" indent="-342900">
              <a:buFont typeface="Arial" panose="020B0604020202020204" pitchFamily="34" charset="0"/>
              <a:buChar char="•"/>
            </a:pPr>
            <a:r>
              <a:rPr lang="en-US" sz="1600" dirty="0"/>
              <a:t>Case study 2: Hypothetical nuclear leak</a:t>
            </a:r>
          </a:p>
          <a:p>
            <a:pPr marL="342900" indent="-342900">
              <a:buFont typeface="Arial" panose="020B0604020202020204" pitchFamily="34" charset="0"/>
              <a:buChar char="•"/>
            </a:pPr>
            <a:r>
              <a:rPr lang="en-US" sz="1600" dirty="0"/>
              <a:t>Conclusion</a:t>
            </a:r>
          </a:p>
        </p:txBody>
      </p:sp>
      <p:sp>
        <p:nvSpPr>
          <p:cNvPr id="11" name="Slide Number Placeholder 3">
            <a:extLst>
              <a:ext uri="{FF2B5EF4-FFF2-40B4-BE49-F238E27FC236}">
                <a16:creationId xmlns:a16="http://schemas.microsoft.com/office/drawing/2014/main" id="{D7CB02CE-71C5-E30E-C305-8F968B04AD25}"/>
              </a:ext>
            </a:extLst>
          </p:cNvPr>
          <p:cNvSpPr>
            <a:spLocks noGrp="1"/>
          </p:cNvSpPr>
          <p:nvPr>
            <p:ph type="sldNum" sz="quarter" idx="15"/>
          </p:nvPr>
        </p:nvSpPr>
        <p:spPr>
          <a:xfrm>
            <a:off x="412136" y="5943601"/>
            <a:ext cx="968983" cy="651912"/>
          </a:xfrm>
        </p:spPr>
        <p:txBody>
          <a:bodyPr/>
          <a:lstStyle/>
          <a:p>
            <a:fld id="{18D65601-5AE2-46FC-B138-694DDD2B510D}" type="slidenum">
              <a:rPr lang="en-US" smtClean="0"/>
              <a:pPr/>
              <a:t>2</a:t>
            </a:fld>
            <a:endParaRPr lang="en-US" dirty="0"/>
          </a:p>
        </p:txBody>
      </p:sp>
    </p:spTree>
    <p:extLst>
      <p:ext uri="{BB962C8B-B14F-4D97-AF65-F5344CB8AC3E}">
        <p14:creationId xmlns:p14="http://schemas.microsoft.com/office/powerpoint/2010/main" val="703190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687C5-5AB5-E886-B6B3-EEBE13130D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2B96D-CC64-061C-1603-D75DB6F81AAA}"/>
              </a:ext>
            </a:extLst>
          </p:cNvPr>
          <p:cNvSpPr>
            <a:spLocks noGrp="1"/>
          </p:cNvSpPr>
          <p:nvPr>
            <p:ph type="title"/>
          </p:nvPr>
        </p:nvSpPr>
        <p:spPr>
          <a:xfrm>
            <a:off x="1038031" y="1068169"/>
            <a:ext cx="10115939" cy="2681549"/>
          </a:xfrm>
        </p:spPr>
        <p:txBody>
          <a:bodyPr>
            <a:normAutofit/>
          </a:bodyPr>
          <a:lstStyle/>
          <a:p>
            <a:r>
              <a:rPr lang="en-US" sz="3200" dirty="0"/>
              <a:t>Case 2. Hypothetical nuclear accident</a:t>
            </a:r>
            <a:endParaRPr lang="en-ZA" sz="3200" dirty="0"/>
          </a:p>
        </p:txBody>
      </p:sp>
    </p:spTree>
    <p:extLst>
      <p:ext uri="{BB962C8B-B14F-4D97-AF65-F5344CB8AC3E}">
        <p14:creationId xmlns:p14="http://schemas.microsoft.com/office/powerpoint/2010/main" val="3001241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3E40A-9201-4CBB-6FE1-0E00BB149F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26295-D0C6-FB1A-6059-FBBC2DDE647E}"/>
              </a:ext>
            </a:extLst>
          </p:cNvPr>
          <p:cNvSpPr>
            <a:spLocks noGrp="1"/>
          </p:cNvSpPr>
          <p:nvPr>
            <p:ph type="title"/>
          </p:nvPr>
        </p:nvSpPr>
        <p:spPr>
          <a:xfrm>
            <a:off x="1232148" y="34111"/>
            <a:ext cx="6239038" cy="1427585"/>
          </a:xfrm>
        </p:spPr>
        <p:txBody>
          <a:bodyPr>
            <a:normAutofit/>
          </a:bodyPr>
          <a:lstStyle/>
          <a:p>
            <a:r>
              <a:rPr lang="en-HK" sz="1800" dirty="0"/>
              <a:t>Consistent result in inter-model similarity is obtained</a:t>
            </a:r>
          </a:p>
        </p:txBody>
      </p:sp>
      <p:sp>
        <p:nvSpPr>
          <p:cNvPr id="3" name="Content Placeholder 2">
            <a:extLst>
              <a:ext uri="{FF2B5EF4-FFF2-40B4-BE49-F238E27FC236}">
                <a16:creationId xmlns:a16="http://schemas.microsoft.com/office/drawing/2014/main" id="{1492917B-6D04-74D7-78BE-751BF7FFB6B4}"/>
              </a:ext>
            </a:extLst>
          </p:cNvPr>
          <p:cNvSpPr>
            <a:spLocks noGrp="1"/>
          </p:cNvSpPr>
          <p:nvPr>
            <p:ph sz="quarter" idx="12"/>
          </p:nvPr>
        </p:nvSpPr>
        <p:spPr>
          <a:xfrm>
            <a:off x="1448727" y="1054743"/>
            <a:ext cx="5805880" cy="4609160"/>
          </a:xfrm>
        </p:spPr>
        <p:txBody>
          <a:bodyPr>
            <a:normAutofit/>
          </a:bodyPr>
          <a:lstStyle/>
          <a:p>
            <a:r>
              <a:rPr lang="en-HK" sz="1400" dirty="0"/>
              <a:t>The normalized Lp distance is the largest between version 9 and 11, and smallest between version 10 and 11. Version 10 and 11 is the most correlated pair.</a:t>
            </a:r>
          </a:p>
          <a:p>
            <a:r>
              <a:rPr lang="en-HK" sz="1400" dirty="0"/>
              <a:t>These align with what is observed in modelling sand-dust storm, and therefore, suggest that the phenomenon is not an artifact of release locations, release duration, released species, and weather conditions.</a:t>
            </a:r>
          </a:p>
        </p:txBody>
      </p:sp>
      <p:sp>
        <p:nvSpPr>
          <p:cNvPr id="4" name="Slide Number Placeholder 3">
            <a:extLst>
              <a:ext uri="{FF2B5EF4-FFF2-40B4-BE49-F238E27FC236}">
                <a16:creationId xmlns:a16="http://schemas.microsoft.com/office/drawing/2014/main" id="{D1E6BF71-4FE1-91E5-8DE3-11EABF817824}"/>
              </a:ext>
            </a:extLst>
          </p:cNvPr>
          <p:cNvSpPr>
            <a:spLocks noGrp="1"/>
          </p:cNvSpPr>
          <p:nvPr>
            <p:ph type="sldNum" sz="quarter" idx="15"/>
          </p:nvPr>
        </p:nvSpPr>
        <p:spPr/>
        <p:txBody>
          <a:bodyPr/>
          <a:lstStyle/>
          <a:p>
            <a:fld id="{18D65601-5AE2-46FC-B138-694DDD2B510D}" type="slidenum">
              <a:rPr lang="en-US" smtClean="0"/>
              <a:pPr/>
              <a:t>21</a:t>
            </a:fld>
            <a:endParaRPr lang="en-US" dirty="0"/>
          </a:p>
        </p:txBody>
      </p:sp>
      <p:pic>
        <p:nvPicPr>
          <p:cNvPr id="8" name="Picture 7">
            <a:extLst>
              <a:ext uri="{FF2B5EF4-FFF2-40B4-BE49-F238E27FC236}">
                <a16:creationId xmlns:a16="http://schemas.microsoft.com/office/drawing/2014/main" id="{E3D1F309-6475-722C-E9B3-C2474FB8200F}"/>
              </a:ext>
            </a:extLst>
          </p:cNvPr>
          <p:cNvPicPr>
            <a:picLocks noChangeAspect="1"/>
          </p:cNvPicPr>
          <p:nvPr/>
        </p:nvPicPr>
        <p:blipFill>
          <a:blip r:embed="rId2"/>
          <a:stretch>
            <a:fillRect/>
          </a:stretch>
        </p:blipFill>
        <p:spPr>
          <a:xfrm>
            <a:off x="7790162" y="592495"/>
            <a:ext cx="3655966" cy="2785498"/>
          </a:xfrm>
          <a:prstGeom prst="rect">
            <a:avLst/>
          </a:prstGeom>
        </p:spPr>
      </p:pic>
      <p:pic>
        <p:nvPicPr>
          <p:cNvPr id="10" name="Picture 9">
            <a:extLst>
              <a:ext uri="{FF2B5EF4-FFF2-40B4-BE49-F238E27FC236}">
                <a16:creationId xmlns:a16="http://schemas.microsoft.com/office/drawing/2014/main" id="{3B3BB4DA-2C27-C7C3-DBD4-9EBA5549C6B1}"/>
              </a:ext>
            </a:extLst>
          </p:cNvPr>
          <p:cNvPicPr>
            <a:picLocks noChangeAspect="1"/>
          </p:cNvPicPr>
          <p:nvPr/>
        </p:nvPicPr>
        <p:blipFill>
          <a:blip r:embed="rId3"/>
          <a:stretch>
            <a:fillRect/>
          </a:stretch>
        </p:blipFill>
        <p:spPr>
          <a:xfrm>
            <a:off x="7790163" y="3480008"/>
            <a:ext cx="3655965" cy="2785497"/>
          </a:xfrm>
          <a:prstGeom prst="rect">
            <a:avLst/>
          </a:prstGeom>
        </p:spPr>
      </p:pic>
      <p:pic>
        <p:nvPicPr>
          <p:cNvPr id="12" name="Picture 11">
            <a:extLst>
              <a:ext uri="{FF2B5EF4-FFF2-40B4-BE49-F238E27FC236}">
                <a16:creationId xmlns:a16="http://schemas.microsoft.com/office/drawing/2014/main" id="{ADD74FFF-AD01-6E45-F4B0-55DC32E1C6B4}"/>
              </a:ext>
            </a:extLst>
          </p:cNvPr>
          <p:cNvPicPr>
            <a:picLocks noChangeAspect="1"/>
          </p:cNvPicPr>
          <p:nvPr/>
        </p:nvPicPr>
        <p:blipFill>
          <a:blip r:embed="rId4"/>
          <a:stretch>
            <a:fillRect/>
          </a:stretch>
        </p:blipFill>
        <p:spPr>
          <a:xfrm>
            <a:off x="2278820" y="3037018"/>
            <a:ext cx="4145694" cy="3239564"/>
          </a:xfrm>
          <a:prstGeom prst="rect">
            <a:avLst/>
          </a:prstGeom>
        </p:spPr>
      </p:pic>
    </p:spTree>
    <p:extLst>
      <p:ext uri="{BB962C8B-B14F-4D97-AF65-F5344CB8AC3E}">
        <p14:creationId xmlns:p14="http://schemas.microsoft.com/office/powerpoint/2010/main" val="233483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C1A0C-D847-03AB-76AC-E0C419C5DB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82D579-67B9-B791-C0AC-CC21518A72EB}"/>
              </a:ext>
            </a:extLst>
          </p:cNvPr>
          <p:cNvSpPr>
            <a:spLocks noGrp="1"/>
          </p:cNvSpPr>
          <p:nvPr>
            <p:ph type="title"/>
          </p:nvPr>
        </p:nvSpPr>
        <p:spPr>
          <a:xfrm>
            <a:off x="1468814" y="503852"/>
            <a:ext cx="8913221" cy="1427585"/>
          </a:xfrm>
        </p:spPr>
        <p:txBody>
          <a:bodyPr>
            <a:normAutofit/>
          </a:bodyPr>
          <a:lstStyle/>
          <a:p>
            <a:r>
              <a:rPr lang="en-HK" sz="1800" dirty="0"/>
              <a:t>(Extra slide.)  Measurement repeated for 18 nuclear power plants around the globe</a:t>
            </a:r>
          </a:p>
        </p:txBody>
      </p:sp>
      <p:pic>
        <p:nvPicPr>
          <p:cNvPr id="9" name="Content Placeholder 8" descr="A graph of different colored lines&#10;&#10;AI-generated content may be incorrect.">
            <a:extLst>
              <a:ext uri="{FF2B5EF4-FFF2-40B4-BE49-F238E27FC236}">
                <a16:creationId xmlns:a16="http://schemas.microsoft.com/office/drawing/2014/main" id="{181784CE-FE2C-37D8-8191-C4601CB2D23D}"/>
              </a:ext>
            </a:extLst>
          </p:cNvPr>
          <p:cNvPicPr>
            <a:picLocks noGrp="1" noChangeAspect="1"/>
          </p:cNvPicPr>
          <p:nvPr>
            <p:ph sz="quarter" idx="12"/>
          </p:nvPr>
        </p:nvPicPr>
        <p:blipFill>
          <a:blip r:embed="rId2"/>
          <a:stretch>
            <a:fillRect/>
          </a:stretch>
        </p:blipFill>
        <p:spPr>
          <a:xfrm>
            <a:off x="6558441" y="2611977"/>
            <a:ext cx="4648453" cy="3511421"/>
          </a:xfrm>
        </p:spPr>
      </p:pic>
      <p:pic>
        <p:nvPicPr>
          <p:cNvPr id="7" name="Content Placeholder 6" descr="A graph of different colored lines&#10;&#10;AI-generated content may be incorrect.">
            <a:extLst>
              <a:ext uri="{FF2B5EF4-FFF2-40B4-BE49-F238E27FC236}">
                <a16:creationId xmlns:a16="http://schemas.microsoft.com/office/drawing/2014/main" id="{A6527344-EB3A-AB7C-54D0-12DF30BAEB31}"/>
              </a:ext>
            </a:extLst>
          </p:cNvPr>
          <p:cNvPicPr>
            <a:picLocks noGrp="1" noChangeAspect="1"/>
          </p:cNvPicPr>
          <p:nvPr>
            <p:ph sz="quarter" idx="11"/>
          </p:nvPr>
        </p:nvPicPr>
        <p:blipFill>
          <a:blip r:embed="rId3"/>
          <a:stretch>
            <a:fillRect/>
          </a:stretch>
        </p:blipFill>
        <p:spPr>
          <a:xfrm>
            <a:off x="1621212" y="2611977"/>
            <a:ext cx="4564205" cy="3511420"/>
          </a:xfrm>
        </p:spPr>
      </p:pic>
      <p:sp>
        <p:nvSpPr>
          <p:cNvPr id="5" name="Slide Number Placeholder 4">
            <a:extLst>
              <a:ext uri="{FF2B5EF4-FFF2-40B4-BE49-F238E27FC236}">
                <a16:creationId xmlns:a16="http://schemas.microsoft.com/office/drawing/2014/main" id="{24C9CBCF-C788-D1D1-1E4F-B0DB7574DCCC}"/>
              </a:ext>
            </a:extLst>
          </p:cNvPr>
          <p:cNvSpPr>
            <a:spLocks noGrp="1"/>
          </p:cNvSpPr>
          <p:nvPr>
            <p:ph type="sldNum" sz="quarter" idx="15"/>
          </p:nvPr>
        </p:nvSpPr>
        <p:spPr/>
        <p:txBody>
          <a:bodyPr/>
          <a:lstStyle/>
          <a:p>
            <a:fld id="{18D65601-5AE2-46FC-B138-694DDD2B510D}" type="slidenum">
              <a:rPr lang="en-US" smtClean="0"/>
              <a:pPr/>
              <a:t>22</a:t>
            </a:fld>
            <a:endParaRPr lang="en-US" dirty="0"/>
          </a:p>
        </p:txBody>
      </p:sp>
      <p:sp>
        <p:nvSpPr>
          <p:cNvPr id="10" name="Content Placeholder 2">
            <a:extLst>
              <a:ext uri="{FF2B5EF4-FFF2-40B4-BE49-F238E27FC236}">
                <a16:creationId xmlns:a16="http://schemas.microsoft.com/office/drawing/2014/main" id="{DA295DEF-E483-D725-9CDA-4F91378FAC85}"/>
              </a:ext>
            </a:extLst>
          </p:cNvPr>
          <p:cNvSpPr txBox="1">
            <a:spLocks/>
          </p:cNvSpPr>
          <p:nvPr/>
        </p:nvSpPr>
        <p:spPr>
          <a:xfrm>
            <a:off x="1468813" y="1531088"/>
            <a:ext cx="7749615" cy="5566145"/>
          </a:xfrm>
          <a:prstGeom prst="rect">
            <a:avLst/>
          </a:prstGeom>
        </p:spPr>
        <p:txBody>
          <a:bodyPr vert="horz" lIns="0" tIns="45720" rIns="91440" bIns="45720" rtlCol="0">
            <a:normAutofit/>
          </a:bodyPr>
          <a:lstStyle>
            <a:lvl1pPr marL="0" indent="0" algn="l" defTabSz="914400" rtl="0" eaLnBrk="1" latinLnBrk="0" hangingPunct="1">
              <a:lnSpc>
                <a:spcPct val="100000"/>
              </a:lnSpc>
              <a:spcBef>
                <a:spcPts val="1000"/>
              </a:spcBef>
              <a:spcAft>
                <a:spcPts val="12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HK" sz="1600" dirty="0"/>
          </a:p>
          <a:p>
            <a:pPr marL="285750" indent="-285750">
              <a:buFont typeface="Arial" panose="020B0604020202020204" pitchFamily="34" charset="0"/>
              <a:buChar char="•"/>
            </a:pPr>
            <a:endParaRPr lang="en-HK" sz="1600" dirty="0"/>
          </a:p>
        </p:txBody>
      </p:sp>
      <p:sp>
        <p:nvSpPr>
          <p:cNvPr id="11" name="Content Placeholder 2">
            <a:extLst>
              <a:ext uri="{FF2B5EF4-FFF2-40B4-BE49-F238E27FC236}">
                <a16:creationId xmlns:a16="http://schemas.microsoft.com/office/drawing/2014/main" id="{58F3CCBF-99FB-25D1-D4A5-B50C0A9ECF47}"/>
              </a:ext>
            </a:extLst>
          </p:cNvPr>
          <p:cNvSpPr txBox="1">
            <a:spLocks/>
          </p:cNvSpPr>
          <p:nvPr/>
        </p:nvSpPr>
        <p:spPr>
          <a:xfrm>
            <a:off x="1621213" y="1683488"/>
            <a:ext cx="6485097" cy="5566145"/>
          </a:xfrm>
          <a:prstGeom prst="rect">
            <a:avLst/>
          </a:prstGeom>
        </p:spPr>
        <p:txBody>
          <a:bodyPr vert="horz" lIns="0" tIns="45720" rIns="91440" bIns="45720" rtlCol="0">
            <a:normAutofit/>
          </a:bodyPr>
          <a:lstStyle>
            <a:lvl1pPr marL="0" indent="0" algn="l" defTabSz="914400" rtl="0" eaLnBrk="1" latinLnBrk="0" hangingPunct="1">
              <a:lnSpc>
                <a:spcPct val="100000"/>
              </a:lnSpc>
              <a:spcBef>
                <a:spcPts val="1000"/>
              </a:spcBef>
              <a:spcAft>
                <a:spcPts val="1200"/>
              </a:spcAft>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2pPr>
            <a:lvl3pPr marL="6858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3pPr>
            <a:lvl4pPr marL="11430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4pPr>
            <a:lvl5pPr marL="1600200" indent="-228600" algn="l" defTabSz="914400" rtl="0" eaLnBrk="1" latinLnBrk="0" hangingPunct="1">
              <a:lnSpc>
                <a:spcPct val="9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HK" sz="1600" b="1" dirty="0"/>
              <a:t>Models maintain a significant correlation for around 8-9 days on average</a:t>
            </a:r>
            <a:endParaRPr lang="en-HK" sz="1600" dirty="0"/>
          </a:p>
          <a:p>
            <a:pPr marL="285750" indent="-285750">
              <a:buFont typeface="Arial" panose="020B0604020202020204" pitchFamily="34" charset="0"/>
              <a:buChar char="•"/>
            </a:pPr>
            <a:endParaRPr lang="en-HK" sz="1600" dirty="0"/>
          </a:p>
        </p:txBody>
      </p:sp>
    </p:spTree>
    <p:extLst>
      <p:ext uri="{BB962C8B-B14F-4D97-AF65-F5344CB8AC3E}">
        <p14:creationId xmlns:p14="http://schemas.microsoft.com/office/powerpoint/2010/main" val="653033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45794-200D-F2F9-C0B0-B16D937F10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37FB64-0B15-D5F2-805A-E1873372A0A2}"/>
              </a:ext>
            </a:extLst>
          </p:cNvPr>
          <p:cNvSpPr>
            <a:spLocks noGrp="1"/>
          </p:cNvSpPr>
          <p:nvPr>
            <p:ph type="title"/>
          </p:nvPr>
        </p:nvSpPr>
        <p:spPr/>
        <p:txBody>
          <a:bodyPr>
            <a:normAutofit/>
          </a:bodyPr>
          <a:lstStyle/>
          <a:p>
            <a:r>
              <a:rPr lang="en-HK" sz="1800" dirty="0"/>
              <a:t>Conclusion</a:t>
            </a:r>
          </a:p>
        </p:txBody>
      </p:sp>
      <p:sp>
        <p:nvSpPr>
          <p:cNvPr id="3" name="Content Placeholder 2">
            <a:extLst>
              <a:ext uri="{FF2B5EF4-FFF2-40B4-BE49-F238E27FC236}">
                <a16:creationId xmlns:a16="http://schemas.microsoft.com/office/drawing/2014/main" id="{55C981E7-8572-96C0-3880-DE87F8E7CCFB}"/>
              </a:ext>
            </a:extLst>
          </p:cNvPr>
          <p:cNvSpPr>
            <a:spLocks noGrp="1"/>
          </p:cNvSpPr>
          <p:nvPr>
            <p:ph sz="quarter" idx="12"/>
          </p:nvPr>
        </p:nvSpPr>
        <p:spPr>
          <a:xfrm>
            <a:off x="1468813" y="1531088"/>
            <a:ext cx="7749615" cy="5566145"/>
          </a:xfrm>
        </p:spPr>
        <p:txBody>
          <a:bodyPr>
            <a:normAutofit/>
          </a:bodyPr>
          <a:lstStyle/>
          <a:p>
            <a:pPr marL="285750" indent="-285750">
              <a:buFont typeface="Arial" panose="020B0604020202020204" pitchFamily="34" charset="0"/>
              <a:buChar char="•"/>
            </a:pPr>
            <a:r>
              <a:rPr lang="en-HK" sz="1600" b="1" dirty="0"/>
              <a:t>(Inter-model similarity.)</a:t>
            </a:r>
            <a:r>
              <a:rPr lang="en-HK" sz="1600" dirty="0"/>
              <a:t> Flexpart 9 is the odd-one-out. Difference between version 10 and 11 is the least while that between version 9 and 11 is the greatest.</a:t>
            </a:r>
          </a:p>
          <a:p>
            <a:pPr marL="285750" indent="-285750">
              <a:buFont typeface="Arial" panose="020B0604020202020204" pitchFamily="34" charset="0"/>
              <a:buChar char="•"/>
            </a:pPr>
            <a:r>
              <a:rPr lang="en-HK" sz="1600" b="1" dirty="0"/>
              <a:t>(Predictive power.)  </a:t>
            </a:r>
            <a:r>
              <a:rPr lang="en-HK" sz="1600" dirty="0"/>
              <a:t>Both Flexpart 10 and 11 better predict arrival times than Flexpart 9, but between themselves, they share comparable performances. </a:t>
            </a:r>
          </a:p>
          <a:p>
            <a:pPr marL="285750" indent="-285750">
              <a:buFont typeface="Arial" panose="020B0604020202020204" pitchFamily="34" charset="0"/>
              <a:buChar char="•"/>
            </a:pPr>
            <a:r>
              <a:rPr lang="en-HK" sz="1600" dirty="0"/>
              <a:t>All three models show positive spatial-correlation with observation, but the level of correlation is similar. Flexpart 9 has near zero median temporal-correlation with observation.</a:t>
            </a:r>
          </a:p>
          <a:p>
            <a:pPr marL="285750" indent="-285750">
              <a:buFont typeface="Arial" panose="020B0604020202020204" pitchFamily="34" charset="0"/>
              <a:buChar char="•"/>
            </a:pPr>
            <a:r>
              <a:rPr lang="en-HK" sz="1600" dirty="0"/>
              <a:t>All three versions are unable to predict peak PM10 values under heuristic tuning of the release mass. A more robust test is needed removing the assumption of linearity, or by fine-tuning the initial condition.</a:t>
            </a:r>
          </a:p>
          <a:p>
            <a:pPr marL="285750" indent="-285750">
              <a:buFont typeface="Arial" panose="020B0604020202020204" pitchFamily="34" charset="0"/>
              <a:buChar char="•"/>
            </a:pPr>
            <a:r>
              <a:rPr lang="en-HK" sz="1600" b="1" dirty="0"/>
              <a:t>(Realistic diffusion.)  </a:t>
            </a:r>
            <a:r>
              <a:rPr lang="en-HK" sz="1600" dirty="0"/>
              <a:t>Well-mixed criterion is better reproduced by Flexpart version 10 than by 9, suggesting more realistic convection and diffusion.</a:t>
            </a:r>
          </a:p>
          <a:p>
            <a:pPr marL="285750" indent="-285750">
              <a:buFont typeface="Arial" panose="020B0604020202020204" pitchFamily="34" charset="0"/>
              <a:buChar char="•"/>
            </a:pPr>
            <a:endParaRPr lang="en-HK" sz="1600" dirty="0"/>
          </a:p>
          <a:p>
            <a:pPr marL="285750" indent="-285750">
              <a:buFont typeface="Arial" panose="020B0604020202020204" pitchFamily="34" charset="0"/>
              <a:buChar char="•"/>
            </a:pPr>
            <a:endParaRPr lang="en-HK" sz="1600" dirty="0"/>
          </a:p>
        </p:txBody>
      </p:sp>
      <p:sp>
        <p:nvSpPr>
          <p:cNvPr id="5" name="Slide Number Placeholder 4">
            <a:extLst>
              <a:ext uri="{FF2B5EF4-FFF2-40B4-BE49-F238E27FC236}">
                <a16:creationId xmlns:a16="http://schemas.microsoft.com/office/drawing/2014/main" id="{709F9B79-B319-36C7-794C-BC3FEA3387F0}"/>
              </a:ext>
            </a:extLst>
          </p:cNvPr>
          <p:cNvSpPr>
            <a:spLocks noGrp="1"/>
          </p:cNvSpPr>
          <p:nvPr>
            <p:ph type="sldNum" sz="quarter" idx="15"/>
          </p:nvPr>
        </p:nvSpPr>
        <p:spPr/>
        <p:txBody>
          <a:bodyPr/>
          <a:lstStyle/>
          <a:p>
            <a:fld id="{18D65601-5AE2-46FC-B138-694DDD2B510D}" type="slidenum">
              <a:rPr lang="en-US" smtClean="0"/>
              <a:pPr/>
              <a:t>23</a:t>
            </a:fld>
            <a:endParaRPr lang="en-US" dirty="0"/>
          </a:p>
        </p:txBody>
      </p:sp>
    </p:spTree>
    <p:extLst>
      <p:ext uri="{BB962C8B-B14F-4D97-AF65-F5344CB8AC3E}">
        <p14:creationId xmlns:p14="http://schemas.microsoft.com/office/powerpoint/2010/main" val="1443961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03E66-53A2-D88F-D27C-47F081FA3C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3022F3-64AE-C82B-F235-99AC1DC401DB}"/>
              </a:ext>
            </a:extLst>
          </p:cNvPr>
          <p:cNvSpPr>
            <a:spLocks noGrp="1"/>
          </p:cNvSpPr>
          <p:nvPr>
            <p:ph type="title"/>
          </p:nvPr>
        </p:nvSpPr>
        <p:spPr/>
        <p:txBody>
          <a:bodyPr>
            <a:normAutofit/>
          </a:bodyPr>
          <a:lstStyle/>
          <a:p>
            <a:r>
              <a:rPr lang="en-HK" sz="1800" dirty="0"/>
              <a:t>Future directions</a:t>
            </a:r>
          </a:p>
        </p:txBody>
      </p:sp>
      <p:sp>
        <p:nvSpPr>
          <p:cNvPr id="3" name="Content Placeholder 2">
            <a:extLst>
              <a:ext uri="{FF2B5EF4-FFF2-40B4-BE49-F238E27FC236}">
                <a16:creationId xmlns:a16="http://schemas.microsoft.com/office/drawing/2014/main" id="{7C78E7ED-934C-D5D6-E94F-ACAAF53817D4}"/>
              </a:ext>
            </a:extLst>
          </p:cNvPr>
          <p:cNvSpPr>
            <a:spLocks noGrp="1"/>
          </p:cNvSpPr>
          <p:nvPr>
            <p:ph sz="quarter" idx="12"/>
          </p:nvPr>
        </p:nvSpPr>
        <p:spPr>
          <a:xfrm>
            <a:off x="1450153" y="1706526"/>
            <a:ext cx="8552264" cy="4521659"/>
          </a:xfrm>
        </p:spPr>
        <p:txBody>
          <a:bodyPr>
            <a:normAutofit/>
          </a:bodyPr>
          <a:lstStyle/>
          <a:p>
            <a:r>
              <a:rPr lang="en-HK" sz="1600" b="1" dirty="0"/>
              <a:t>(Method assumption.)  </a:t>
            </a:r>
            <a:r>
              <a:rPr lang="en-HK" sz="1600" dirty="0"/>
              <a:t>An alternative choice of proxy for sand-dust air concentration is the PM10/PM2.5 ratio, since sand-dust is estimated to have a mean diameter of 6µm. A bad proxy may be the reason for the bad alignment in absolute values, and removing the PM2.5 component could potentially help reduce the noise in the current benchmark.</a:t>
            </a:r>
          </a:p>
          <a:p>
            <a:r>
              <a:rPr lang="en-HK" sz="1600" dirty="0"/>
              <a:t>More accurate initial condition may improve model performance. Varies the distribution within the current release box and see the variability in 1. RMSE of arrival times; 2. FAC2 of peak values; 3. time or space-averaged correlations with real data. High variability suggest a high sensitivity of the performance metric on the initial condition, and that a further fine-tuning of it is worth the computation time.</a:t>
            </a:r>
          </a:p>
          <a:p>
            <a:r>
              <a:rPr lang="en-HK" sz="1600" dirty="0"/>
              <a:t>Reanalysis data should be used to test well-mixed criterion</a:t>
            </a:r>
          </a:p>
          <a:p>
            <a:r>
              <a:rPr lang="en-HK" sz="1600" b="1" dirty="0"/>
              <a:t>(Model assumption.)  </a:t>
            </a:r>
            <a:r>
              <a:rPr lang="en-HK" sz="1600" dirty="0"/>
              <a:t>Test if the use of skewed turbulence schemes and adaptive time-stepping improve or worsen model performance in terms of the abovementioned metrics.</a:t>
            </a:r>
          </a:p>
          <a:p>
            <a:endParaRPr lang="en-HK" sz="1600" dirty="0"/>
          </a:p>
          <a:p>
            <a:endParaRPr lang="en-HK" sz="1600" dirty="0"/>
          </a:p>
          <a:p>
            <a:endParaRPr lang="en-HK" sz="1600" dirty="0"/>
          </a:p>
        </p:txBody>
      </p:sp>
      <p:sp>
        <p:nvSpPr>
          <p:cNvPr id="4" name="Slide Number Placeholder 3">
            <a:extLst>
              <a:ext uri="{FF2B5EF4-FFF2-40B4-BE49-F238E27FC236}">
                <a16:creationId xmlns:a16="http://schemas.microsoft.com/office/drawing/2014/main" id="{0E42E6D5-252C-6ADE-EBEB-0AF9799E8507}"/>
              </a:ext>
            </a:extLst>
          </p:cNvPr>
          <p:cNvSpPr>
            <a:spLocks noGrp="1"/>
          </p:cNvSpPr>
          <p:nvPr>
            <p:ph type="sldNum" sz="quarter" idx="15"/>
          </p:nvPr>
        </p:nvSpPr>
        <p:spPr/>
        <p:txBody>
          <a:bodyPr/>
          <a:lstStyle/>
          <a:p>
            <a:fld id="{18D65601-5AE2-46FC-B138-694DDD2B510D}" type="slidenum">
              <a:rPr lang="en-US" smtClean="0"/>
              <a:pPr/>
              <a:t>24</a:t>
            </a:fld>
            <a:endParaRPr lang="en-US" dirty="0"/>
          </a:p>
        </p:txBody>
      </p:sp>
    </p:spTree>
    <p:extLst>
      <p:ext uri="{BB962C8B-B14F-4D97-AF65-F5344CB8AC3E}">
        <p14:creationId xmlns:p14="http://schemas.microsoft.com/office/powerpoint/2010/main" val="2222102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935DD-A65A-80D1-22AA-CC04A74059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DAF146-3B7A-0F84-C767-FC5947BCE01F}"/>
              </a:ext>
            </a:extLst>
          </p:cNvPr>
          <p:cNvSpPr>
            <a:spLocks noGrp="1"/>
          </p:cNvSpPr>
          <p:nvPr>
            <p:ph type="title"/>
          </p:nvPr>
        </p:nvSpPr>
        <p:spPr>
          <a:xfrm>
            <a:off x="1038031" y="1068169"/>
            <a:ext cx="10115939" cy="2681549"/>
          </a:xfrm>
        </p:spPr>
        <p:txBody>
          <a:bodyPr>
            <a:normAutofit/>
          </a:bodyPr>
          <a:lstStyle/>
          <a:p>
            <a:r>
              <a:rPr lang="en-US" sz="3200" dirty="0"/>
              <a:t>Appendix</a:t>
            </a:r>
            <a:endParaRPr lang="en-ZA" sz="3200" dirty="0"/>
          </a:p>
        </p:txBody>
      </p:sp>
    </p:spTree>
    <p:extLst>
      <p:ext uri="{BB962C8B-B14F-4D97-AF65-F5344CB8AC3E}">
        <p14:creationId xmlns:p14="http://schemas.microsoft.com/office/powerpoint/2010/main" val="2051911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25ABD-A2A2-4F59-8F7D-80FB78FA715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7DDCF6-0AFD-8711-984D-AB45CDCFDE5C}"/>
              </a:ext>
            </a:extLst>
          </p:cNvPr>
          <p:cNvSpPr>
            <a:spLocks noGrp="1"/>
          </p:cNvSpPr>
          <p:nvPr>
            <p:ph type="sldNum" sz="quarter" idx="15"/>
          </p:nvPr>
        </p:nvSpPr>
        <p:spPr/>
        <p:txBody>
          <a:bodyPr/>
          <a:lstStyle/>
          <a:p>
            <a:fld id="{18D65601-5AE2-46FC-B138-694DDD2B510D}" type="slidenum">
              <a:rPr lang="en-US" smtClean="0"/>
              <a:pPr/>
              <a:t>26</a:t>
            </a:fld>
            <a:endParaRPr lang="en-US" dirty="0"/>
          </a:p>
        </p:txBody>
      </p:sp>
      <p:pic>
        <p:nvPicPr>
          <p:cNvPr id="6" name="Picture 5">
            <a:extLst>
              <a:ext uri="{FF2B5EF4-FFF2-40B4-BE49-F238E27FC236}">
                <a16:creationId xmlns:a16="http://schemas.microsoft.com/office/drawing/2014/main" id="{5F0C484B-288F-867C-87F3-9CC7EECAC151}"/>
              </a:ext>
            </a:extLst>
          </p:cNvPr>
          <p:cNvPicPr>
            <a:picLocks noChangeAspect="1"/>
          </p:cNvPicPr>
          <p:nvPr/>
        </p:nvPicPr>
        <p:blipFill>
          <a:blip r:embed="rId3"/>
          <a:stretch>
            <a:fillRect/>
          </a:stretch>
        </p:blipFill>
        <p:spPr>
          <a:xfrm>
            <a:off x="971690" y="2249011"/>
            <a:ext cx="4619205" cy="3672536"/>
          </a:xfrm>
          <a:prstGeom prst="rect">
            <a:avLst/>
          </a:prstGeom>
        </p:spPr>
      </p:pic>
      <p:pic>
        <p:nvPicPr>
          <p:cNvPr id="12" name="Picture 11">
            <a:extLst>
              <a:ext uri="{FF2B5EF4-FFF2-40B4-BE49-F238E27FC236}">
                <a16:creationId xmlns:a16="http://schemas.microsoft.com/office/drawing/2014/main" id="{F2A01EC6-3BEC-D24B-E84F-0CD9BE58AF1E}"/>
              </a:ext>
            </a:extLst>
          </p:cNvPr>
          <p:cNvPicPr>
            <a:picLocks noChangeAspect="1"/>
          </p:cNvPicPr>
          <p:nvPr/>
        </p:nvPicPr>
        <p:blipFill>
          <a:blip r:embed="rId4"/>
          <a:stretch>
            <a:fillRect/>
          </a:stretch>
        </p:blipFill>
        <p:spPr>
          <a:xfrm>
            <a:off x="5878691" y="2249011"/>
            <a:ext cx="4558780" cy="3672536"/>
          </a:xfrm>
          <a:prstGeom prst="rect">
            <a:avLst/>
          </a:prstGeom>
        </p:spPr>
      </p:pic>
      <p:sp>
        <p:nvSpPr>
          <p:cNvPr id="7" name="Title 6">
            <a:extLst>
              <a:ext uri="{FF2B5EF4-FFF2-40B4-BE49-F238E27FC236}">
                <a16:creationId xmlns:a16="http://schemas.microsoft.com/office/drawing/2014/main" id="{13D5E25D-D21A-BD76-62FA-0BE94728A12B}"/>
              </a:ext>
            </a:extLst>
          </p:cNvPr>
          <p:cNvSpPr>
            <a:spLocks noGrp="1"/>
          </p:cNvSpPr>
          <p:nvPr>
            <p:ph type="title"/>
          </p:nvPr>
        </p:nvSpPr>
        <p:spPr/>
        <p:txBody>
          <a:bodyPr>
            <a:normAutofit/>
          </a:bodyPr>
          <a:lstStyle/>
          <a:p>
            <a:r>
              <a:rPr lang="en-HK" sz="1800" dirty="0"/>
              <a:t>Vertical profile across time</a:t>
            </a:r>
          </a:p>
        </p:txBody>
      </p:sp>
      <p:sp>
        <p:nvSpPr>
          <p:cNvPr id="9" name="Content Placeholder 8">
            <a:extLst>
              <a:ext uri="{FF2B5EF4-FFF2-40B4-BE49-F238E27FC236}">
                <a16:creationId xmlns:a16="http://schemas.microsoft.com/office/drawing/2014/main" id="{9E739EF9-AD42-5EE3-3405-FB55A5B2BA0B}"/>
              </a:ext>
            </a:extLst>
          </p:cNvPr>
          <p:cNvSpPr>
            <a:spLocks noGrp="1"/>
          </p:cNvSpPr>
          <p:nvPr>
            <p:ph sz="quarter" idx="12"/>
          </p:nvPr>
        </p:nvSpPr>
        <p:spPr/>
        <p:txBody>
          <a:bodyPr/>
          <a:lstStyle/>
          <a:p>
            <a:endParaRPr lang="en-HK" dirty="0"/>
          </a:p>
        </p:txBody>
      </p:sp>
    </p:spTree>
    <p:extLst>
      <p:ext uri="{BB962C8B-B14F-4D97-AF65-F5344CB8AC3E}">
        <p14:creationId xmlns:p14="http://schemas.microsoft.com/office/powerpoint/2010/main" val="268832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AA0FC-A4A0-359E-1C58-377A6C860C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9E584-CAF4-10B2-0E53-0531644C5A44}"/>
              </a:ext>
            </a:extLst>
          </p:cNvPr>
          <p:cNvSpPr>
            <a:spLocks noGrp="1"/>
          </p:cNvSpPr>
          <p:nvPr>
            <p:ph type="title"/>
          </p:nvPr>
        </p:nvSpPr>
        <p:spPr/>
        <p:txBody>
          <a:bodyPr>
            <a:normAutofit/>
          </a:bodyPr>
          <a:lstStyle/>
          <a:p>
            <a:r>
              <a:rPr lang="en-HK" sz="1800" dirty="0"/>
              <a:t>Background &amp; motivation</a:t>
            </a:r>
          </a:p>
        </p:txBody>
      </p:sp>
      <p:sp>
        <p:nvSpPr>
          <p:cNvPr id="3" name="Content Placeholder 2">
            <a:extLst>
              <a:ext uri="{FF2B5EF4-FFF2-40B4-BE49-F238E27FC236}">
                <a16:creationId xmlns:a16="http://schemas.microsoft.com/office/drawing/2014/main" id="{0A368E2E-A79E-6AC9-B2E7-FC51C9E1F7C7}"/>
              </a:ext>
            </a:extLst>
          </p:cNvPr>
          <p:cNvSpPr>
            <a:spLocks noGrp="1"/>
          </p:cNvSpPr>
          <p:nvPr>
            <p:ph sz="quarter" idx="12"/>
          </p:nvPr>
        </p:nvSpPr>
        <p:spPr>
          <a:xfrm>
            <a:off x="1450153" y="1669312"/>
            <a:ext cx="8552264" cy="4558873"/>
          </a:xfrm>
        </p:spPr>
        <p:txBody>
          <a:bodyPr>
            <a:normAutofit/>
          </a:bodyPr>
          <a:lstStyle/>
          <a:p>
            <a:r>
              <a:rPr lang="en-HK" sz="1600" dirty="0"/>
              <a:t>Flexpart is a Lagrangian particle dispersion model for simulating the turbulent transport of substance in the atmosphere over long distances. It performs importance sampling of the underlying distribution of dispersed species by introducing particles as mesoscale entities that follow the turbulent flow. </a:t>
            </a:r>
          </a:p>
          <a:p>
            <a:r>
              <a:rPr lang="en-HK" sz="1600" dirty="0"/>
              <a:t>Given initial condition of the release, Flexpart calculate particle trajectories according </a:t>
            </a:r>
            <a:r>
              <a:rPr lang="en-HK" sz="1600" b="1" dirty="0"/>
              <a:t>input meteorological fields.</a:t>
            </a:r>
            <a:r>
              <a:rPr lang="en-HK" sz="1600" dirty="0"/>
              <a:t> The air concentration of the released species is then calculated by interpolating the particles. Loss processes like dry deposition, cloud scavenging, and radioactive decay are modelled by adjusting the weight of each particle.</a:t>
            </a:r>
          </a:p>
          <a:p>
            <a:r>
              <a:rPr lang="en-HK" sz="1600" dirty="0"/>
              <a:t>Flexpart version 11 came out in October 2024. Substantial changes are made since version 9, in terms of the coordinate system used, below cloud scavenging schemes, interpolation scheme, and parallelization. Version 9 is currently used by HKO in preparing for nuclear emergencies, thus the </a:t>
            </a:r>
            <a:r>
              <a:rPr lang="en-HK" sz="1600" b="1" dirty="0"/>
              <a:t>validation of newer versions is of interest for potential adoption</a:t>
            </a:r>
            <a:r>
              <a:rPr lang="en-HK" sz="1600" dirty="0"/>
              <a:t>.</a:t>
            </a:r>
          </a:p>
        </p:txBody>
      </p:sp>
      <p:sp>
        <p:nvSpPr>
          <p:cNvPr id="4" name="Slide Number Placeholder 3">
            <a:extLst>
              <a:ext uri="{FF2B5EF4-FFF2-40B4-BE49-F238E27FC236}">
                <a16:creationId xmlns:a16="http://schemas.microsoft.com/office/drawing/2014/main" id="{A71CBC7C-5183-E14E-F418-398A81E2DD43}"/>
              </a:ext>
            </a:extLst>
          </p:cNvPr>
          <p:cNvSpPr>
            <a:spLocks noGrp="1"/>
          </p:cNvSpPr>
          <p:nvPr>
            <p:ph type="sldNum" sz="quarter" idx="15"/>
          </p:nvPr>
        </p:nvSpPr>
        <p:spPr/>
        <p:txBody>
          <a:bodyPr/>
          <a:lstStyle/>
          <a:p>
            <a:fld id="{18D65601-5AE2-46FC-B138-694DDD2B510D}" type="slidenum">
              <a:rPr lang="en-US" smtClean="0"/>
              <a:pPr/>
              <a:t>3</a:t>
            </a:fld>
            <a:endParaRPr lang="en-US" dirty="0"/>
          </a:p>
        </p:txBody>
      </p:sp>
    </p:spTree>
    <p:extLst>
      <p:ext uri="{BB962C8B-B14F-4D97-AF65-F5344CB8AC3E}">
        <p14:creationId xmlns:p14="http://schemas.microsoft.com/office/powerpoint/2010/main" val="106289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A2664-221C-A55F-BB34-7A15E9DC9B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DC5C56-0250-D39C-0253-924B90D9B78E}"/>
              </a:ext>
            </a:extLst>
          </p:cNvPr>
          <p:cNvSpPr>
            <a:spLocks noGrp="1"/>
          </p:cNvSpPr>
          <p:nvPr>
            <p:ph type="title"/>
          </p:nvPr>
        </p:nvSpPr>
        <p:spPr/>
        <p:txBody>
          <a:bodyPr>
            <a:normAutofit/>
          </a:bodyPr>
          <a:lstStyle/>
          <a:p>
            <a:r>
              <a:rPr lang="en-HK" sz="1800" dirty="0"/>
              <a:t>Methodology</a:t>
            </a:r>
          </a:p>
        </p:txBody>
      </p:sp>
      <p:sp>
        <p:nvSpPr>
          <p:cNvPr id="3" name="Content Placeholder 2">
            <a:extLst>
              <a:ext uri="{FF2B5EF4-FFF2-40B4-BE49-F238E27FC236}">
                <a16:creationId xmlns:a16="http://schemas.microsoft.com/office/drawing/2014/main" id="{1DD75351-E3BA-9DB7-502B-49DAF4AEA672}"/>
              </a:ext>
            </a:extLst>
          </p:cNvPr>
          <p:cNvSpPr>
            <a:spLocks noGrp="1"/>
          </p:cNvSpPr>
          <p:nvPr>
            <p:ph sz="quarter" idx="12"/>
          </p:nvPr>
        </p:nvSpPr>
        <p:spPr/>
        <p:txBody>
          <a:bodyPr>
            <a:normAutofit/>
          </a:bodyPr>
          <a:lstStyle/>
          <a:p>
            <a:r>
              <a:rPr lang="en-HK" sz="1600" dirty="0"/>
              <a:t>Two cases are studied for version 9, 10 and 11</a:t>
            </a:r>
          </a:p>
          <a:p>
            <a:pPr marL="342900" indent="-342900">
              <a:buFont typeface="+mj-lt"/>
              <a:buAutoNum type="arabicPeriod"/>
            </a:pPr>
            <a:r>
              <a:rPr lang="en-HK" sz="1600" b="1" dirty="0"/>
              <a:t>(Real-world.)</a:t>
            </a:r>
            <a:r>
              <a:rPr lang="en-HK" sz="1600" dirty="0"/>
              <a:t> April 11 2025 sand-dust storm event initializing at Gobi desert and affecting Northern and Southern China.</a:t>
            </a:r>
          </a:p>
          <a:p>
            <a:pPr marL="342900" indent="-342900">
              <a:buFont typeface="+mj-lt"/>
              <a:buAutoNum type="arabicPeriod"/>
            </a:pPr>
            <a:r>
              <a:rPr lang="en-HK" sz="1600" b="1" dirty="0"/>
              <a:t>(Hypothetical.)</a:t>
            </a:r>
            <a:r>
              <a:rPr lang="en-HK" sz="1600" dirty="0"/>
              <a:t> A nuclear release scenario at Hanbit nuclear power plant May 11, 2025. The hypothetical dispersion of Cs-137 radioactive species is modelled to test consistency among the versions.</a:t>
            </a:r>
            <a:endParaRPr lang="en-HK" sz="1600" b="1" dirty="0"/>
          </a:p>
        </p:txBody>
      </p:sp>
      <p:sp>
        <p:nvSpPr>
          <p:cNvPr id="5" name="Slide Number Placeholder 4">
            <a:extLst>
              <a:ext uri="{FF2B5EF4-FFF2-40B4-BE49-F238E27FC236}">
                <a16:creationId xmlns:a16="http://schemas.microsoft.com/office/drawing/2014/main" id="{B3FF2AED-5EDF-6BF6-F040-F77C3E2092AB}"/>
              </a:ext>
            </a:extLst>
          </p:cNvPr>
          <p:cNvSpPr>
            <a:spLocks noGrp="1"/>
          </p:cNvSpPr>
          <p:nvPr>
            <p:ph type="sldNum" sz="quarter" idx="15"/>
          </p:nvPr>
        </p:nvSpPr>
        <p:spPr/>
        <p:txBody>
          <a:bodyPr/>
          <a:lstStyle/>
          <a:p>
            <a:fld id="{18D65601-5AE2-46FC-B138-694DDD2B510D}" type="slidenum">
              <a:rPr lang="en-US" smtClean="0"/>
              <a:pPr/>
              <a:t>4</a:t>
            </a:fld>
            <a:endParaRPr lang="en-US" dirty="0"/>
          </a:p>
        </p:txBody>
      </p:sp>
      <p:graphicFrame>
        <p:nvGraphicFramePr>
          <p:cNvPr id="9" name="Content Placeholder 8">
            <a:extLst>
              <a:ext uri="{FF2B5EF4-FFF2-40B4-BE49-F238E27FC236}">
                <a16:creationId xmlns:a16="http://schemas.microsoft.com/office/drawing/2014/main" id="{66678E6E-8DD7-1187-E689-E01D84CB88F1}"/>
              </a:ext>
            </a:extLst>
          </p:cNvPr>
          <p:cNvGraphicFramePr>
            <a:graphicFrameLocks noGrp="1"/>
          </p:cNvGraphicFramePr>
          <p:nvPr>
            <p:ph sz="quarter" idx="11"/>
            <p:extLst>
              <p:ext uri="{D42A27DB-BD31-4B8C-83A1-F6EECF244321}">
                <p14:modId xmlns:p14="http://schemas.microsoft.com/office/powerpoint/2010/main" val="1183991178"/>
              </p:ext>
            </p:extLst>
          </p:nvPr>
        </p:nvGraphicFramePr>
        <p:xfrm>
          <a:off x="6304304" y="829463"/>
          <a:ext cx="5145273" cy="4495571"/>
        </p:xfrm>
        <a:graphic>
          <a:graphicData uri="http://schemas.openxmlformats.org/drawingml/2006/table">
            <a:tbl>
              <a:tblPr firstRow="1" bandRow="1">
                <a:tableStyleId>{0E3FDE45-AF77-4B5C-9715-49D594BDF05E}</a:tableStyleId>
              </a:tblPr>
              <a:tblGrid>
                <a:gridCol w="1715091">
                  <a:extLst>
                    <a:ext uri="{9D8B030D-6E8A-4147-A177-3AD203B41FA5}">
                      <a16:colId xmlns:a16="http://schemas.microsoft.com/office/drawing/2014/main" val="3667325391"/>
                    </a:ext>
                  </a:extLst>
                </a:gridCol>
                <a:gridCol w="1715091">
                  <a:extLst>
                    <a:ext uri="{9D8B030D-6E8A-4147-A177-3AD203B41FA5}">
                      <a16:colId xmlns:a16="http://schemas.microsoft.com/office/drawing/2014/main" val="2786985301"/>
                    </a:ext>
                  </a:extLst>
                </a:gridCol>
                <a:gridCol w="1715091">
                  <a:extLst>
                    <a:ext uri="{9D8B030D-6E8A-4147-A177-3AD203B41FA5}">
                      <a16:colId xmlns:a16="http://schemas.microsoft.com/office/drawing/2014/main" val="1774151655"/>
                    </a:ext>
                  </a:extLst>
                </a:gridCol>
              </a:tblGrid>
              <a:tr h="365321">
                <a:tc>
                  <a:txBody>
                    <a:bodyPr/>
                    <a:lstStyle/>
                    <a:p>
                      <a:r>
                        <a:rPr lang="en-HK" sz="1400" dirty="0"/>
                        <a:t>Case</a:t>
                      </a:r>
                    </a:p>
                  </a:txBody>
                  <a:tcPr/>
                </a:tc>
                <a:tc>
                  <a:txBody>
                    <a:bodyPr/>
                    <a:lstStyle/>
                    <a:p>
                      <a:r>
                        <a:rPr lang="en-HK" sz="1400" dirty="0"/>
                        <a:t>Real-world</a:t>
                      </a:r>
                    </a:p>
                  </a:txBody>
                  <a:tcPr/>
                </a:tc>
                <a:tc>
                  <a:txBody>
                    <a:bodyPr/>
                    <a:lstStyle/>
                    <a:p>
                      <a:r>
                        <a:rPr lang="en-HK" sz="1400" dirty="0"/>
                        <a:t>Hypothetical</a:t>
                      </a:r>
                    </a:p>
                  </a:txBody>
                  <a:tcPr/>
                </a:tc>
                <a:extLst>
                  <a:ext uri="{0D108BD9-81ED-4DB2-BD59-A6C34878D82A}">
                    <a16:rowId xmlns:a16="http://schemas.microsoft.com/office/drawing/2014/main" val="2624243125"/>
                  </a:ext>
                </a:extLst>
              </a:tr>
              <a:tr h="365321">
                <a:tc>
                  <a:txBody>
                    <a:bodyPr/>
                    <a:lstStyle/>
                    <a:p>
                      <a:r>
                        <a:rPr lang="en-HK" sz="1400" dirty="0"/>
                        <a:t>Release time (UTC)</a:t>
                      </a:r>
                    </a:p>
                  </a:txBody>
                  <a:tcPr/>
                </a:tc>
                <a:tc>
                  <a:txBody>
                    <a:bodyPr/>
                    <a:lstStyle/>
                    <a:p>
                      <a:r>
                        <a:rPr lang="en-HK" sz="1400" dirty="0"/>
                        <a:t>20250410 15:00</a:t>
                      </a:r>
                    </a:p>
                  </a:txBody>
                  <a:tcPr/>
                </a:tc>
                <a:tc>
                  <a:txBody>
                    <a:bodyPr/>
                    <a:lstStyle/>
                    <a:p>
                      <a:r>
                        <a:rPr lang="en-HK" sz="1400" dirty="0"/>
                        <a:t>20250511 00:00</a:t>
                      </a:r>
                    </a:p>
                  </a:txBody>
                  <a:tcPr/>
                </a:tc>
                <a:extLst>
                  <a:ext uri="{0D108BD9-81ED-4DB2-BD59-A6C34878D82A}">
                    <a16:rowId xmlns:a16="http://schemas.microsoft.com/office/drawing/2014/main" val="604241379"/>
                  </a:ext>
                </a:extLst>
              </a:tr>
              <a:tr h="630554">
                <a:tc>
                  <a:txBody>
                    <a:bodyPr/>
                    <a:lstStyle/>
                    <a:p>
                      <a:r>
                        <a:rPr lang="en-HK" sz="1400" dirty="0"/>
                        <a:t>Release duration</a:t>
                      </a:r>
                    </a:p>
                  </a:txBody>
                  <a:tcPr/>
                </a:tc>
                <a:tc>
                  <a:txBody>
                    <a:bodyPr/>
                    <a:lstStyle/>
                    <a:p>
                      <a:r>
                        <a:rPr lang="en-HK" sz="1400" dirty="0"/>
                        <a:t>14 h</a:t>
                      </a:r>
                    </a:p>
                  </a:txBody>
                  <a:tcPr/>
                </a:tc>
                <a:tc>
                  <a:txBody>
                    <a:bodyPr/>
                    <a:lstStyle/>
                    <a:p>
                      <a:r>
                        <a:rPr lang="en-HK" sz="1400" dirty="0"/>
                        <a:t>3 h</a:t>
                      </a:r>
                    </a:p>
                  </a:txBody>
                  <a:tcPr/>
                </a:tc>
                <a:extLst>
                  <a:ext uri="{0D108BD9-81ED-4DB2-BD59-A6C34878D82A}">
                    <a16:rowId xmlns:a16="http://schemas.microsoft.com/office/drawing/2014/main" val="2662572648"/>
                  </a:ext>
                </a:extLst>
              </a:tr>
              <a:tr h="765524">
                <a:tc>
                  <a:txBody>
                    <a:bodyPr/>
                    <a:lstStyle/>
                    <a:p>
                      <a:r>
                        <a:rPr lang="en-HK" sz="1400" dirty="0"/>
                        <a:t>Release location</a:t>
                      </a:r>
                    </a:p>
                  </a:txBody>
                  <a:tcPr/>
                </a:tc>
                <a:tc>
                  <a:txBody>
                    <a:bodyPr/>
                    <a:lstStyle/>
                    <a:p>
                      <a:r>
                        <a:rPr lang="en-HK" sz="1400" dirty="0"/>
                        <a:t>Dust hotspot identified in Gobi desert</a:t>
                      </a:r>
                    </a:p>
                  </a:txBody>
                  <a:tcPr/>
                </a:tc>
                <a:tc>
                  <a:txBody>
                    <a:bodyPr/>
                    <a:lstStyle/>
                    <a:p>
                      <a:r>
                        <a:rPr lang="en-HK" sz="1400" dirty="0"/>
                        <a:t>Hanbit nuclear power plant (point source)</a:t>
                      </a:r>
                    </a:p>
                  </a:txBody>
                  <a:tcPr/>
                </a:tc>
                <a:extLst>
                  <a:ext uri="{0D108BD9-81ED-4DB2-BD59-A6C34878D82A}">
                    <a16:rowId xmlns:a16="http://schemas.microsoft.com/office/drawing/2014/main" val="1762300953"/>
                  </a:ext>
                </a:extLst>
              </a:tr>
              <a:tr h="365321">
                <a:tc>
                  <a:txBody>
                    <a:bodyPr/>
                    <a:lstStyle/>
                    <a:p>
                      <a:r>
                        <a:rPr lang="en-HK" sz="1400" dirty="0"/>
                        <a:t>Release height</a:t>
                      </a:r>
                    </a:p>
                  </a:txBody>
                  <a:tcPr/>
                </a:tc>
                <a:tc>
                  <a:txBody>
                    <a:bodyPr/>
                    <a:lstStyle/>
                    <a:p>
                      <a:r>
                        <a:rPr lang="en-HK" sz="1400" dirty="0"/>
                        <a:t>0 to 600 m</a:t>
                      </a:r>
                    </a:p>
                  </a:txBody>
                  <a:tcPr/>
                </a:tc>
                <a:tc>
                  <a:txBody>
                    <a:bodyPr/>
                    <a:lstStyle/>
                    <a:p>
                      <a:r>
                        <a:rPr lang="en-HK" sz="1400" dirty="0"/>
                        <a:t>0 to 50 m</a:t>
                      </a:r>
                    </a:p>
                  </a:txBody>
                  <a:tcPr/>
                </a:tc>
                <a:extLst>
                  <a:ext uri="{0D108BD9-81ED-4DB2-BD59-A6C34878D82A}">
                    <a16:rowId xmlns:a16="http://schemas.microsoft.com/office/drawing/2014/main" val="806077874"/>
                  </a:ext>
                </a:extLst>
              </a:tr>
              <a:tr h="365321">
                <a:tc>
                  <a:txBody>
                    <a:bodyPr/>
                    <a:lstStyle/>
                    <a:p>
                      <a:r>
                        <a:rPr lang="en-HK" sz="1400" dirty="0"/>
                        <a:t>Species</a:t>
                      </a:r>
                    </a:p>
                  </a:txBody>
                  <a:tcPr/>
                </a:tc>
                <a:tc>
                  <a:txBody>
                    <a:bodyPr/>
                    <a:lstStyle/>
                    <a:p>
                      <a:r>
                        <a:rPr lang="en-HK" sz="1400" dirty="0"/>
                        <a:t>Sand-dust</a:t>
                      </a:r>
                    </a:p>
                  </a:txBody>
                  <a:tcPr/>
                </a:tc>
                <a:tc>
                  <a:txBody>
                    <a:bodyPr/>
                    <a:lstStyle/>
                    <a:p>
                      <a:r>
                        <a:rPr lang="en-HK" sz="1400" dirty="0"/>
                        <a:t>Cs-137</a:t>
                      </a:r>
                    </a:p>
                  </a:txBody>
                  <a:tcPr/>
                </a:tc>
                <a:extLst>
                  <a:ext uri="{0D108BD9-81ED-4DB2-BD59-A6C34878D82A}">
                    <a16:rowId xmlns:a16="http://schemas.microsoft.com/office/drawing/2014/main" val="1249409275"/>
                  </a:ext>
                </a:extLst>
              </a:tr>
              <a:tr h="365321">
                <a:tc>
                  <a:txBody>
                    <a:bodyPr/>
                    <a:lstStyle/>
                    <a:p>
                      <a:r>
                        <a:rPr lang="en-HK" sz="1400" dirty="0"/>
                        <a:t>Mass emitted</a:t>
                      </a:r>
                    </a:p>
                  </a:txBody>
                  <a:tcPr/>
                </a:tc>
                <a:tc>
                  <a:txBody>
                    <a:bodyPr/>
                    <a:lstStyle/>
                    <a:p>
                      <a:r>
                        <a:rPr lang="en-HK" sz="1400" dirty="0"/>
                        <a:t>1.1 × 10</a:t>
                      </a:r>
                      <a:r>
                        <a:rPr lang="en-HK" sz="1400" baseline="30000" dirty="0"/>
                        <a:t>11</a:t>
                      </a:r>
                      <a:r>
                        <a:rPr lang="en-HK" sz="1400" dirty="0"/>
                        <a:t> kg</a:t>
                      </a:r>
                    </a:p>
                  </a:txBody>
                  <a:tcPr/>
                </a:tc>
                <a:tc>
                  <a:txBody>
                    <a:bodyPr/>
                    <a:lstStyle/>
                    <a:p>
                      <a:r>
                        <a:rPr lang="en-HK" sz="1400" dirty="0"/>
                        <a:t>5 kg</a:t>
                      </a:r>
                    </a:p>
                  </a:txBody>
                  <a:tcPr/>
                </a:tc>
                <a:extLst>
                  <a:ext uri="{0D108BD9-81ED-4DB2-BD59-A6C34878D82A}">
                    <a16:rowId xmlns:a16="http://schemas.microsoft.com/office/drawing/2014/main" val="1696144630"/>
                  </a:ext>
                </a:extLst>
              </a:tr>
              <a:tr h="365321">
                <a:tc>
                  <a:txBody>
                    <a:bodyPr/>
                    <a:lstStyle/>
                    <a:p>
                      <a:r>
                        <a:rPr lang="en-HK" sz="1400" dirty="0"/>
                        <a:t>Particle number</a:t>
                      </a:r>
                    </a:p>
                  </a:txBody>
                  <a:tcPr/>
                </a:tc>
                <a:tc>
                  <a:txBody>
                    <a:bodyPr/>
                    <a:lstStyle/>
                    <a:p>
                      <a:r>
                        <a:rPr lang="en-HK" sz="1400" dirty="0"/>
                        <a:t>1M</a:t>
                      </a:r>
                    </a:p>
                  </a:txBody>
                  <a:tcPr/>
                </a:tc>
                <a:tc>
                  <a:txBody>
                    <a:bodyPr/>
                    <a:lstStyle/>
                    <a:p>
                      <a:r>
                        <a:rPr lang="en-HK" sz="1400" dirty="0"/>
                        <a:t>0.1M</a:t>
                      </a:r>
                    </a:p>
                  </a:txBody>
                  <a:tcPr/>
                </a:tc>
                <a:extLst>
                  <a:ext uri="{0D108BD9-81ED-4DB2-BD59-A6C34878D82A}">
                    <a16:rowId xmlns:a16="http://schemas.microsoft.com/office/drawing/2014/main" val="2051791044"/>
                  </a:ext>
                </a:extLst>
              </a:tr>
              <a:tr h="542246">
                <a:tc>
                  <a:txBody>
                    <a:bodyPr/>
                    <a:lstStyle/>
                    <a:p>
                      <a:r>
                        <a:rPr lang="en-HK" sz="1400" dirty="0"/>
                        <a:t>Meteorological forcing fields</a:t>
                      </a:r>
                    </a:p>
                  </a:txBody>
                  <a:tcPr/>
                </a:tc>
                <a:tc>
                  <a:txBody>
                    <a:bodyPr/>
                    <a:lstStyle/>
                    <a:p>
                      <a:r>
                        <a:rPr lang="en-HK" sz="1400" dirty="0"/>
                        <a:t>GFS forecast data every 12 h</a:t>
                      </a:r>
                    </a:p>
                  </a:txBody>
                  <a:tcPr/>
                </a:tc>
                <a:tc>
                  <a:txBody>
                    <a:bodyPr/>
                    <a:lstStyle/>
                    <a:p>
                      <a:r>
                        <a:rPr lang="en-HK" sz="1400" dirty="0"/>
                        <a:t>GFS forecast data at release time</a:t>
                      </a:r>
                    </a:p>
                  </a:txBody>
                  <a:tcPr/>
                </a:tc>
                <a:extLst>
                  <a:ext uri="{0D108BD9-81ED-4DB2-BD59-A6C34878D82A}">
                    <a16:rowId xmlns:a16="http://schemas.microsoft.com/office/drawing/2014/main" val="1311150179"/>
                  </a:ext>
                </a:extLst>
              </a:tr>
              <a:tr h="365321">
                <a:tc>
                  <a:txBody>
                    <a:bodyPr/>
                    <a:lstStyle/>
                    <a:p>
                      <a:r>
                        <a:rPr lang="en-HK" sz="1400" dirty="0"/>
                        <a:t>Simulation time</a:t>
                      </a:r>
                    </a:p>
                  </a:txBody>
                  <a:tcPr/>
                </a:tc>
                <a:tc>
                  <a:txBody>
                    <a:bodyPr/>
                    <a:lstStyle/>
                    <a:p>
                      <a:r>
                        <a:rPr lang="en-HK" sz="1400" dirty="0"/>
                        <a:t>10 days</a:t>
                      </a:r>
                    </a:p>
                  </a:txBody>
                  <a:tcPr/>
                </a:tc>
                <a:tc>
                  <a:txBody>
                    <a:bodyPr/>
                    <a:lstStyle/>
                    <a:p>
                      <a:r>
                        <a:rPr lang="en-HK" sz="1400" dirty="0"/>
                        <a:t>10 days</a:t>
                      </a:r>
                    </a:p>
                  </a:txBody>
                  <a:tcPr/>
                </a:tc>
                <a:extLst>
                  <a:ext uri="{0D108BD9-81ED-4DB2-BD59-A6C34878D82A}">
                    <a16:rowId xmlns:a16="http://schemas.microsoft.com/office/drawing/2014/main" val="1857703847"/>
                  </a:ext>
                </a:extLst>
              </a:tr>
            </a:tbl>
          </a:graphicData>
        </a:graphic>
      </p:graphicFrame>
    </p:spTree>
    <p:extLst>
      <p:ext uri="{BB962C8B-B14F-4D97-AF65-F5344CB8AC3E}">
        <p14:creationId xmlns:p14="http://schemas.microsoft.com/office/powerpoint/2010/main" val="4051946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1D2D3-B2D2-B10E-E301-3F4CF71B09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B865FE-E1DF-43AB-88EC-D95283DBA93C}"/>
              </a:ext>
            </a:extLst>
          </p:cNvPr>
          <p:cNvSpPr>
            <a:spLocks noGrp="1"/>
          </p:cNvSpPr>
          <p:nvPr>
            <p:ph type="title"/>
          </p:nvPr>
        </p:nvSpPr>
        <p:spPr>
          <a:xfrm>
            <a:off x="1246721" y="308837"/>
            <a:ext cx="9150675" cy="1427585"/>
          </a:xfrm>
        </p:spPr>
        <p:txBody>
          <a:bodyPr>
            <a:normAutofit/>
          </a:bodyPr>
          <a:lstStyle/>
          <a:p>
            <a:r>
              <a:rPr lang="en-HK" sz="1800" dirty="0"/>
              <a:t>Case 1. April 11 2025 sand-dust storm originating from Gobi desert</a:t>
            </a:r>
          </a:p>
        </p:txBody>
      </p:sp>
      <p:sp>
        <p:nvSpPr>
          <p:cNvPr id="3" name="Content Placeholder 2">
            <a:extLst>
              <a:ext uri="{FF2B5EF4-FFF2-40B4-BE49-F238E27FC236}">
                <a16:creationId xmlns:a16="http://schemas.microsoft.com/office/drawing/2014/main" id="{935998F2-2EC9-50E5-6224-EB4D49F3539C}"/>
              </a:ext>
            </a:extLst>
          </p:cNvPr>
          <p:cNvSpPr>
            <a:spLocks noGrp="1"/>
          </p:cNvSpPr>
          <p:nvPr>
            <p:ph sz="quarter" idx="12"/>
          </p:nvPr>
        </p:nvSpPr>
        <p:spPr>
          <a:xfrm>
            <a:off x="1228059" y="1913707"/>
            <a:ext cx="4318009" cy="4119463"/>
          </a:xfrm>
        </p:spPr>
        <p:txBody>
          <a:bodyPr>
            <a:normAutofit/>
          </a:bodyPr>
          <a:lstStyle/>
          <a:p>
            <a:r>
              <a:rPr lang="en-HK" sz="1600" b="1" dirty="0"/>
              <a:t>(Initial condition.)  </a:t>
            </a:r>
            <a:r>
              <a:rPr lang="en-HK" sz="1600" dirty="0"/>
              <a:t>The range of latitude, longitude and time of sand-dust production is determined by satellite images. A heuristic release profile consisting of a uniform initial distribution is used.</a:t>
            </a:r>
          </a:p>
          <a:p>
            <a:r>
              <a:rPr lang="en-HK" sz="1600" b="1" dirty="0"/>
              <a:t>(Ground-truth.)</a:t>
            </a:r>
            <a:r>
              <a:rPr lang="en-HK" sz="1600" dirty="0"/>
              <a:t> Model predictions are benchmarked against of openly available PM10 time-series data provided by China National Environmental Monitoring Centre (CNEMC). </a:t>
            </a:r>
          </a:p>
          <a:p>
            <a:r>
              <a:rPr lang="en-HK" sz="1600" dirty="0"/>
              <a:t>After data cleaning, hourly PM10 time-series at 1046 locations remains. Sampling locations cover the affected area.</a:t>
            </a:r>
          </a:p>
          <a:p>
            <a:endParaRPr lang="en-HK" sz="1600" dirty="0"/>
          </a:p>
        </p:txBody>
      </p:sp>
      <p:sp>
        <p:nvSpPr>
          <p:cNvPr id="4" name="Slide Number Placeholder 3">
            <a:extLst>
              <a:ext uri="{FF2B5EF4-FFF2-40B4-BE49-F238E27FC236}">
                <a16:creationId xmlns:a16="http://schemas.microsoft.com/office/drawing/2014/main" id="{73681B4D-2061-EA5F-BFC5-A212D3A7DC65}"/>
              </a:ext>
            </a:extLst>
          </p:cNvPr>
          <p:cNvSpPr>
            <a:spLocks noGrp="1"/>
          </p:cNvSpPr>
          <p:nvPr>
            <p:ph type="sldNum" sz="quarter" idx="15"/>
          </p:nvPr>
        </p:nvSpPr>
        <p:spPr/>
        <p:txBody>
          <a:bodyPr/>
          <a:lstStyle/>
          <a:p>
            <a:fld id="{18D65601-5AE2-46FC-B138-694DDD2B510D}" type="slidenum">
              <a:rPr lang="en-US" smtClean="0"/>
              <a:pPr/>
              <a:t>5</a:t>
            </a:fld>
            <a:endParaRPr lang="en-US" dirty="0"/>
          </a:p>
        </p:txBody>
      </p:sp>
      <p:pic>
        <p:nvPicPr>
          <p:cNvPr id="6" name="Picture 5">
            <a:extLst>
              <a:ext uri="{FF2B5EF4-FFF2-40B4-BE49-F238E27FC236}">
                <a16:creationId xmlns:a16="http://schemas.microsoft.com/office/drawing/2014/main" id="{66AC6FE0-3F36-0347-F07B-2D6F697829C2}"/>
              </a:ext>
            </a:extLst>
          </p:cNvPr>
          <p:cNvPicPr>
            <a:picLocks noChangeAspect="1"/>
          </p:cNvPicPr>
          <p:nvPr/>
        </p:nvPicPr>
        <p:blipFill>
          <a:blip r:embed="rId2"/>
          <a:stretch>
            <a:fillRect/>
          </a:stretch>
        </p:blipFill>
        <p:spPr>
          <a:xfrm>
            <a:off x="215969" y="7156966"/>
            <a:ext cx="3171625" cy="2509225"/>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18524718-ACFA-BB60-0D22-6532E9C89E41}"/>
              </a:ext>
            </a:extLst>
          </p:cNvPr>
          <p:cNvPicPr>
            <a:picLocks noChangeAspect="1"/>
          </p:cNvPicPr>
          <p:nvPr/>
        </p:nvPicPr>
        <p:blipFill>
          <a:blip r:embed="rId3"/>
          <a:srcRect t="1" b="571"/>
          <a:stretch>
            <a:fillRect/>
          </a:stretch>
        </p:blipFill>
        <p:spPr>
          <a:xfrm>
            <a:off x="2266338" y="7062840"/>
            <a:ext cx="1931107" cy="1834959"/>
          </a:xfrm>
          <a:prstGeom prst="rect">
            <a:avLst/>
          </a:prstGeom>
        </p:spPr>
      </p:pic>
      <p:pic>
        <p:nvPicPr>
          <p:cNvPr id="9" name="Picture 8">
            <a:extLst>
              <a:ext uri="{FF2B5EF4-FFF2-40B4-BE49-F238E27FC236}">
                <a16:creationId xmlns:a16="http://schemas.microsoft.com/office/drawing/2014/main" id="{7C0AE256-C6FE-95AE-4C1D-51093E0CB6B2}"/>
              </a:ext>
            </a:extLst>
          </p:cNvPr>
          <p:cNvPicPr>
            <a:picLocks noChangeAspect="1"/>
          </p:cNvPicPr>
          <p:nvPr/>
        </p:nvPicPr>
        <p:blipFill>
          <a:blip r:embed="rId4"/>
          <a:stretch>
            <a:fillRect/>
          </a:stretch>
        </p:blipFill>
        <p:spPr>
          <a:xfrm>
            <a:off x="7978134" y="4987351"/>
            <a:ext cx="1634718" cy="1562257"/>
          </a:xfrm>
          <a:prstGeom prst="rect">
            <a:avLst/>
          </a:prstGeom>
        </p:spPr>
      </p:pic>
      <p:pic>
        <p:nvPicPr>
          <p:cNvPr id="12" name="Picture 11" descr="A map of china with different colored dots&#10;&#10;AI-generated content may be incorrect.">
            <a:extLst>
              <a:ext uri="{FF2B5EF4-FFF2-40B4-BE49-F238E27FC236}">
                <a16:creationId xmlns:a16="http://schemas.microsoft.com/office/drawing/2014/main" id="{6C6FA3E1-B601-4B52-27B6-D7EF47F0676C}"/>
              </a:ext>
            </a:extLst>
          </p:cNvPr>
          <p:cNvPicPr>
            <a:picLocks noChangeAspect="1"/>
          </p:cNvPicPr>
          <p:nvPr/>
        </p:nvPicPr>
        <p:blipFill>
          <a:blip r:embed="rId5"/>
          <a:srcRect t="18880" b="16922"/>
          <a:stretch>
            <a:fillRect/>
          </a:stretch>
        </p:blipFill>
        <p:spPr>
          <a:xfrm>
            <a:off x="6171734" y="1644015"/>
            <a:ext cx="4914021" cy="3154700"/>
          </a:xfrm>
          <a:prstGeom prst="rect">
            <a:avLst/>
          </a:prstGeom>
        </p:spPr>
      </p:pic>
    </p:spTree>
    <p:extLst>
      <p:ext uri="{BB962C8B-B14F-4D97-AF65-F5344CB8AC3E}">
        <p14:creationId xmlns:p14="http://schemas.microsoft.com/office/powerpoint/2010/main" val="262254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5F85A-9324-A4EC-9ADC-9A00B55429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64B75-16FE-6D7A-E96C-F265402E0D53}"/>
              </a:ext>
            </a:extLst>
          </p:cNvPr>
          <p:cNvSpPr>
            <a:spLocks noGrp="1"/>
          </p:cNvSpPr>
          <p:nvPr>
            <p:ph type="title"/>
          </p:nvPr>
        </p:nvSpPr>
        <p:spPr>
          <a:xfrm>
            <a:off x="1038031" y="1068169"/>
            <a:ext cx="10115939" cy="2681549"/>
          </a:xfrm>
        </p:spPr>
        <p:txBody>
          <a:bodyPr>
            <a:normAutofit/>
          </a:bodyPr>
          <a:lstStyle/>
          <a:p>
            <a:r>
              <a:rPr lang="en-US" sz="3200" dirty="0"/>
              <a:t>Comparison in absence of ground-truth</a:t>
            </a:r>
            <a:endParaRPr lang="en-ZA" sz="3200" dirty="0"/>
          </a:p>
        </p:txBody>
      </p:sp>
    </p:spTree>
    <p:extLst>
      <p:ext uri="{BB962C8B-B14F-4D97-AF65-F5344CB8AC3E}">
        <p14:creationId xmlns:p14="http://schemas.microsoft.com/office/powerpoint/2010/main" val="280419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C4FBE-243A-8611-86AE-B16F197B6E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D51574-17DA-A635-D086-C552B0A70E3A}"/>
              </a:ext>
            </a:extLst>
          </p:cNvPr>
          <p:cNvSpPr>
            <a:spLocks noGrp="1"/>
          </p:cNvSpPr>
          <p:nvPr>
            <p:ph type="title"/>
          </p:nvPr>
        </p:nvSpPr>
        <p:spPr/>
        <p:txBody>
          <a:bodyPr>
            <a:normAutofit/>
          </a:bodyPr>
          <a:lstStyle/>
          <a:p>
            <a:r>
              <a:rPr lang="en-HK" sz="1800" dirty="0"/>
              <a:t>Correlation among model predictions</a:t>
            </a:r>
          </a:p>
        </p:txBody>
      </p:sp>
      <p:sp>
        <p:nvSpPr>
          <p:cNvPr id="3" name="Content Placeholder 2">
            <a:extLst>
              <a:ext uri="{FF2B5EF4-FFF2-40B4-BE49-F238E27FC236}">
                <a16:creationId xmlns:a16="http://schemas.microsoft.com/office/drawing/2014/main" id="{558DC7F8-BB31-DD62-5E80-72DCFC014EEF}"/>
              </a:ext>
            </a:extLst>
          </p:cNvPr>
          <p:cNvSpPr>
            <a:spLocks noGrp="1"/>
          </p:cNvSpPr>
          <p:nvPr>
            <p:ph sz="quarter" idx="12"/>
          </p:nvPr>
        </p:nvSpPr>
        <p:spPr/>
        <p:txBody>
          <a:bodyPr>
            <a:normAutofit/>
          </a:bodyPr>
          <a:lstStyle/>
          <a:p>
            <a:pPr marL="285750" indent="-285750">
              <a:buFont typeface="Arial" panose="020B0604020202020204" pitchFamily="34" charset="0"/>
              <a:buChar char="•"/>
            </a:pPr>
            <a:r>
              <a:rPr lang="en-HK" sz="1600" dirty="0"/>
              <a:t>Kendall correlation is measured pairwise for the three models. To avoid overestimation, the support of each measurement is the set of grid points on which at least one of the pair gives non-zero concentration</a:t>
            </a:r>
          </a:p>
          <a:p>
            <a:pPr marL="285750" indent="-285750">
              <a:buFont typeface="Arial" panose="020B0604020202020204" pitchFamily="34" charset="0"/>
              <a:buChar char="•"/>
            </a:pPr>
            <a:r>
              <a:rPr lang="en-HK" sz="1600" dirty="0"/>
              <a:t>Version 10 and 11 maintains the highest correlation across the 10-day simulation period. This aligns with the more significant changes in version 10 update.</a:t>
            </a:r>
          </a:p>
        </p:txBody>
      </p:sp>
      <p:sp>
        <p:nvSpPr>
          <p:cNvPr id="4" name="Content Placeholder 3">
            <a:extLst>
              <a:ext uri="{FF2B5EF4-FFF2-40B4-BE49-F238E27FC236}">
                <a16:creationId xmlns:a16="http://schemas.microsoft.com/office/drawing/2014/main" id="{22AD0703-CA5A-929B-3B07-1E8518BDFED7}"/>
              </a:ext>
            </a:extLst>
          </p:cNvPr>
          <p:cNvSpPr>
            <a:spLocks noGrp="1"/>
          </p:cNvSpPr>
          <p:nvPr>
            <p:ph sz="quarter" idx="11"/>
          </p:nvPr>
        </p:nvSpPr>
        <p:spPr/>
        <p:txBody>
          <a:bodyPr>
            <a:normAutofit/>
          </a:bodyPr>
          <a:lstStyle/>
          <a:p>
            <a:endParaRPr lang="en-HK" sz="1800" dirty="0"/>
          </a:p>
        </p:txBody>
      </p:sp>
      <p:sp>
        <p:nvSpPr>
          <p:cNvPr id="5" name="Slide Number Placeholder 4">
            <a:extLst>
              <a:ext uri="{FF2B5EF4-FFF2-40B4-BE49-F238E27FC236}">
                <a16:creationId xmlns:a16="http://schemas.microsoft.com/office/drawing/2014/main" id="{2BDE9A8B-FD9D-AE83-D4CB-5BFDED0B5A88}"/>
              </a:ext>
            </a:extLst>
          </p:cNvPr>
          <p:cNvSpPr>
            <a:spLocks noGrp="1"/>
          </p:cNvSpPr>
          <p:nvPr>
            <p:ph type="sldNum" sz="quarter" idx="15"/>
          </p:nvPr>
        </p:nvSpPr>
        <p:spPr/>
        <p:txBody>
          <a:bodyPr/>
          <a:lstStyle/>
          <a:p>
            <a:fld id="{18D65601-5AE2-46FC-B138-694DDD2B510D}" type="slidenum">
              <a:rPr lang="en-US" smtClean="0"/>
              <a:pPr/>
              <a:t>7</a:t>
            </a:fld>
            <a:endParaRPr lang="en-US" dirty="0"/>
          </a:p>
        </p:txBody>
      </p:sp>
      <p:pic>
        <p:nvPicPr>
          <p:cNvPr id="6" name="Picture 5">
            <a:extLst>
              <a:ext uri="{FF2B5EF4-FFF2-40B4-BE49-F238E27FC236}">
                <a16:creationId xmlns:a16="http://schemas.microsoft.com/office/drawing/2014/main" id="{FF0649F8-5946-9111-9C8B-AC0C36727644}"/>
              </a:ext>
            </a:extLst>
          </p:cNvPr>
          <p:cNvPicPr>
            <a:picLocks noChangeAspect="1"/>
          </p:cNvPicPr>
          <p:nvPr/>
        </p:nvPicPr>
        <p:blipFill>
          <a:blip r:embed="rId2"/>
          <a:stretch>
            <a:fillRect/>
          </a:stretch>
        </p:blipFill>
        <p:spPr>
          <a:xfrm>
            <a:off x="6443330" y="1499407"/>
            <a:ext cx="5207460" cy="4057665"/>
          </a:xfrm>
          <a:prstGeom prst="rect">
            <a:avLst/>
          </a:prstGeom>
        </p:spPr>
      </p:pic>
    </p:spTree>
    <p:extLst>
      <p:ext uri="{BB962C8B-B14F-4D97-AF65-F5344CB8AC3E}">
        <p14:creationId xmlns:p14="http://schemas.microsoft.com/office/powerpoint/2010/main" val="3893148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0B517-BAFF-93AC-8243-7E095E45E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2F9BA-66F1-76F2-6CEB-759CBAB6AB23}"/>
              </a:ext>
            </a:extLst>
          </p:cNvPr>
          <p:cNvSpPr>
            <a:spLocks noGrp="1"/>
          </p:cNvSpPr>
          <p:nvPr>
            <p:ph type="title"/>
          </p:nvPr>
        </p:nvSpPr>
        <p:spPr/>
        <p:txBody>
          <a:bodyPr>
            <a:normAutofit/>
          </a:bodyPr>
          <a:lstStyle/>
          <a:p>
            <a:r>
              <a:rPr lang="en-HK" sz="1800" dirty="0"/>
              <a:t>Distance in fluctuation</a:t>
            </a:r>
          </a:p>
        </p:txBody>
      </p:sp>
      <p:sp>
        <p:nvSpPr>
          <p:cNvPr id="3" name="Content Placeholder 2">
            <a:extLst>
              <a:ext uri="{FF2B5EF4-FFF2-40B4-BE49-F238E27FC236}">
                <a16:creationId xmlns:a16="http://schemas.microsoft.com/office/drawing/2014/main" id="{94D16D6F-917B-474A-0E89-0C2E41073D7E}"/>
              </a:ext>
            </a:extLst>
          </p:cNvPr>
          <p:cNvSpPr>
            <a:spLocks noGrp="1"/>
          </p:cNvSpPr>
          <p:nvPr>
            <p:ph sz="quarter" idx="12"/>
          </p:nvPr>
        </p:nvSpPr>
        <p:spPr/>
        <p:txBody>
          <a:bodyPr>
            <a:normAutofit/>
          </a:bodyPr>
          <a:lstStyle/>
          <a:p>
            <a:endParaRPr lang="en-HK" sz="1800" dirty="0"/>
          </a:p>
        </p:txBody>
      </p:sp>
      <p:sp>
        <p:nvSpPr>
          <p:cNvPr id="4" name="Slide Number Placeholder 3">
            <a:extLst>
              <a:ext uri="{FF2B5EF4-FFF2-40B4-BE49-F238E27FC236}">
                <a16:creationId xmlns:a16="http://schemas.microsoft.com/office/drawing/2014/main" id="{A698EA82-4670-10CC-9437-3AB1DFA7804B}"/>
              </a:ext>
            </a:extLst>
          </p:cNvPr>
          <p:cNvSpPr>
            <a:spLocks noGrp="1"/>
          </p:cNvSpPr>
          <p:nvPr>
            <p:ph type="sldNum" sz="quarter" idx="15"/>
          </p:nvPr>
        </p:nvSpPr>
        <p:spPr/>
        <p:txBody>
          <a:bodyPr/>
          <a:lstStyle/>
          <a:p>
            <a:fld id="{18D65601-5AE2-46FC-B138-694DDD2B510D}" type="slidenum">
              <a:rPr lang="en-US" smtClean="0"/>
              <a:pPr/>
              <a:t>8</a:t>
            </a:fld>
            <a:endParaRPr lang="en-US" dirty="0"/>
          </a:p>
        </p:txBody>
      </p:sp>
      <p:pic>
        <p:nvPicPr>
          <p:cNvPr id="14" name="Picture 13">
            <a:extLst>
              <a:ext uri="{FF2B5EF4-FFF2-40B4-BE49-F238E27FC236}">
                <a16:creationId xmlns:a16="http://schemas.microsoft.com/office/drawing/2014/main" id="{C6AAB0FC-5AF6-BF7F-4251-3406B10745D9}"/>
              </a:ext>
            </a:extLst>
          </p:cNvPr>
          <p:cNvPicPr>
            <a:picLocks noChangeAspect="1"/>
          </p:cNvPicPr>
          <p:nvPr/>
        </p:nvPicPr>
        <p:blipFill>
          <a:blip r:embed="rId3"/>
          <a:stretch>
            <a:fillRect/>
          </a:stretch>
        </p:blipFill>
        <p:spPr>
          <a:xfrm>
            <a:off x="6340788" y="101006"/>
            <a:ext cx="4442043" cy="3439635"/>
          </a:xfrm>
          <a:prstGeom prst="rect">
            <a:avLst/>
          </a:prstGeom>
        </p:spPr>
      </p:pic>
      <p:pic>
        <p:nvPicPr>
          <p:cNvPr id="12" name="Picture 11">
            <a:extLst>
              <a:ext uri="{FF2B5EF4-FFF2-40B4-BE49-F238E27FC236}">
                <a16:creationId xmlns:a16="http://schemas.microsoft.com/office/drawing/2014/main" id="{7DBBB949-7195-A109-A686-C518484BFF62}"/>
              </a:ext>
            </a:extLst>
          </p:cNvPr>
          <p:cNvPicPr>
            <a:picLocks noChangeAspect="1"/>
          </p:cNvPicPr>
          <p:nvPr/>
        </p:nvPicPr>
        <p:blipFill>
          <a:blip r:embed="rId4"/>
          <a:stretch>
            <a:fillRect/>
          </a:stretch>
        </p:blipFill>
        <p:spPr>
          <a:xfrm>
            <a:off x="6340789" y="3372173"/>
            <a:ext cx="4446634" cy="3334976"/>
          </a:xfrm>
          <a:prstGeom prst="rect">
            <a:avLst/>
          </a:prstGeom>
        </p:spPr>
      </p:pic>
      <p:pic>
        <p:nvPicPr>
          <p:cNvPr id="7" name="Picture 6">
            <a:extLst>
              <a:ext uri="{FF2B5EF4-FFF2-40B4-BE49-F238E27FC236}">
                <a16:creationId xmlns:a16="http://schemas.microsoft.com/office/drawing/2014/main" id="{A72BE6E2-F43B-12CE-EA97-682D67F0879E}"/>
              </a:ext>
            </a:extLst>
          </p:cNvPr>
          <p:cNvPicPr>
            <a:picLocks noChangeAspect="1"/>
          </p:cNvPicPr>
          <p:nvPr/>
        </p:nvPicPr>
        <p:blipFill>
          <a:blip r:embed="rId5"/>
          <a:stretch>
            <a:fillRect/>
          </a:stretch>
        </p:blipFill>
        <p:spPr>
          <a:xfrm>
            <a:off x="1468814" y="1873985"/>
            <a:ext cx="4183711" cy="3638996"/>
          </a:xfrm>
          <a:prstGeom prst="rect">
            <a:avLst/>
          </a:prstGeom>
        </p:spPr>
      </p:pic>
    </p:spTree>
    <p:extLst>
      <p:ext uri="{BB962C8B-B14F-4D97-AF65-F5344CB8AC3E}">
        <p14:creationId xmlns:p14="http://schemas.microsoft.com/office/powerpoint/2010/main" val="1170711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6ACE8-B53D-22C6-8144-05E45ED750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4A5D4-0EF3-EC91-5CD1-83415660524D}"/>
              </a:ext>
            </a:extLst>
          </p:cNvPr>
          <p:cNvSpPr>
            <a:spLocks noGrp="1"/>
          </p:cNvSpPr>
          <p:nvPr>
            <p:ph type="title"/>
          </p:nvPr>
        </p:nvSpPr>
        <p:spPr>
          <a:xfrm>
            <a:off x="1468814" y="503852"/>
            <a:ext cx="5075055" cy="1427585"/>
          </a:xfrm>
        </p:spPr>
        <p:txBody>
          <a:bodyPr>
            <a:normAutofit/>
          </a:bodyPr>
          <a:lstStyle/>
          <a:p>
            <a:r>
              <a:rPr lang="en-HK" sz="2000" dirty="0"/>
              <a:t>Validation of turbulent mixing over the model domain – well-mixed criterion</a:t>
            </a:r>
          </a:p>
        </p:txBody>
      </p:sp>
      <p:sp>
        <p:nvSpPr>
          <p:cNvPr id="3" name="Content Placeholder 2">
            <a:extLst>
              <a:ext uri="{FF2B5EF4-FFF2-40B4-BE49-F238E27FC236}">
                <a16:creationId xmlns:a16="http://schemas.microsoft.com/office/drawing/2014/main" id="{C797F04D-FD95-91F1-0172-F1DCA75377D1}"/>
              </a:ext>
            </a:extLst>
          </p:cNvPr>
          <p:cNvSpPr>
            <a:spLocks noGrp="1"/>
          </p:cNvSpPr>
          <p:nvPr>
            <p:ph sz="quarter" idx="12"/>
          </p:nvPr>
        </p:nvSpPr>
        <p:spPr>
          <a:xfrm>
            <a:off x="1468814" y="1887281"/>
            <a:ext cx="4627186" cy="4896292"/>
          </a:xfrm>
        </p:spPr>
        <p:txBody>
          <a:bodyPr>
            <a:normAutofit fontScale="92500" lnSpcReduction="20000"/>
          </a:bodyPr>
          <a:lstStyle/>
          <a:p>
            <a:pPr marL="285750" indent="-285750">
              <a:buFont typeface="Arial" panose="020B0604020202020204" pitchFamily="34" charset="0"/>
              <a:buChar char="•"/>
            </a:pPr>
            <a:r>
              <a:rPr lang="en-HK" sz="1600" dirty="0"/>
              <a:t>In current operations at HKO, Flexpart uses a computationally cheaper Gaussian turbulence scheme, which doesn’t enforce well-mixed criterion a priori. </a:t>
            </a:r>
          </a:p>
          <a:p>
            <a:pPr marL="285750" indent="-285750">
              <a:buFont typeface="Arial" panose="020B0604020202020204" pitchFamily="34" charset="0"/>
              <a:buChar char="•"/>
            </a:pPr>
            <a:r>
              <a:rPr lang="en-HK" sz="1600" dirty="0"/>
              <a:t>This test is to validate whether the vertical turbulent transport generated is still physically realistic over the same model domain used for modelling the sand-dust storm event.</a:t>
            </a:r>
          </a:p>
          <a:p>
            <a:pPr marL="285750" indent="-285750">
              <a:buFont typeface="Arial" panose="020B0604020202020204" pitchFamily="34" charset="0"/>
              <a:buChar char="•"/>
            </a:pPr>
            <a:r>
              <a:rPr lang="en-HK" sz="1600" dirty="0"/>
              <a:t>Well-mixed criterion states that a species of </a:t>
            </a:r>
            <a:r>
              <a:rPr lang="en-HK" sz="1600" b="1" dirty="0"/>
              <a:t>passive</a:t>
            </a:r>
            <a:r>
              <a:rPr lang="en-HK" sz="1600" dirty="0"/>
              <a:t> particle uniformly distributed within a turbulent flow in both position and velocity will remain that way in the absence of </a:t>
            </a:r>
            <a:r>
              <a:rPr lang="en-HK" sz="1600" b="1" dirty="0"/>
              <a:t>sources</a:t>
            </a:r>
            <a:r>
              <a:rPr lang="en-HK" sz="1600" dirty="0"/>
              <a:t> and </a:t>
            </a:r>
            <a:r>
              <a:rPr lang="en-HK" sz="1600" b="1" dirty="0"/>
              <a:t>sinks. </a:t>
            </a:r>
            <a:r>
              <a:rPr lang="en-HK" sz="1600" dirty="0"/>
              <a:t>It presents a challenge to particle dispersion models in general.</a:t>
            </a:r>
            <a:endParaRPr lang="en-HK" sz="1600" b="1" dirty="0"/>
          </a:p>
          <a:p>
            <a:pPr marL="285750" indent="-285750">
              <a:buFont typeface="Arial" panose="020B0604020202020204" pitchFamily="34" charset="0"/>
              <a:buChar char="•"/>
            </a:pPr>
            <a:r>
              <a:rPr lang="en-HK" sz="1600" dirty="0"/>
              <a:t>Air tracers are distributed according to the air density over the entire model domain (The GFS data used spans from ground to at least 15 km). The terminal distribution is then compared to the air density at that time.</a:t>
            </a:r>
          </a:p>
          <a:p>
            <a:pPr marL="285750" indent="-285750">
              <a:buFont typeface="Arial" panose="020B0604020202020204" pitchFamily="34" charset="0"/>
              <a:buChar char="•"/>
            </a:pPr>
            <a:r>
              <a:rPr lang="en-HK" sz="1600" dirty="0"/>
              <a:t>Future direction: Reanalysis data should be used</a:t>
            </a:r>
          </a:p>
        </p:txBody>
      </p:sp>
      <p:sp>
        <p:nvSpPr>
          <p:cNvPr id="4" name="Content Placeholder 3">
            <a:extLst>
              <a:ext uri="{FF2B5EF4-FFF2-40B4-BE49-F238E27FC236}">
                <a16:creationId xmlns:a16="http://schemas.microsoft.com/office/drawing/2014/main" id="{DB88863C-D370-0236-BF12-72CBE295E327}"/>
              </a:ext>
            </a:extLst>
          </p:cNvPr>
          <p:cNvSpPr>
            <a:spLocks noGrp="1"/>
          </p:cNvSpPr>
          <p:nvPr>
            <p:ph sz="quarter" idx="11"/>
          </p:nvPr>
        </p:nvSpPr>
        <p:spPr/>
        <p:txBody>
          <a:bodyPr>
            <a:normAutofit/>
          </a:bodyPr>
          <a:lstStyle/>
          <a:p>
            <a:endParaRPr lang="en-HK" sz="1800" dirty="0"/>
          </a:p>
        </p:txBody>
      </p:sp>
      <p:sp>
        <p:nvSpPr>
          <p:cNvPr id="5" name="Slide Number Placeholder 4">
            <a:extLst>
              <a:ext uri="{FF2B5EF4-FFF2-40B4-BE49-F238E27FC236}">
                <a16:creationId xmlns:a16="http://schemas.microsoft.com/office/drawing/2014/main" id="{6AAFCD68-FB98-81EF-81C8-50CC2ECBD6D2}"/>
              </a:ext>
            </a:extLst>
          </p:cNvPr>
          <p:cNvSpPr>
            <a:spLocks noGrp="1"/>
          </p:cNvSpPr>
          <p:nvPr>
            <p:ph type="sldNum" sz="quarter" idx="15"/>
          </p:nvPr>
        </p:nvSpPr>
        <p:spPr/>
        <p:txBody>
          <a:bodyPr/>
          <a:lstStyle/>
          <a:p>
            <a:fld id="{18D65601-5AE2-46FC-B138-694DDD2B510D}" type="slidenum">
              <a:rPr lang="en-US" smtClean="0"/>
              <a:pPr/>
              <a:t>9</a:t>
            </a:fld>
            <a:endParaRPr lang="en-US" dirty="0"/>
          </a:p>
        </p:txBody>
      </p:sp>
      <p:pic>
        <p:nvPicPr>
          <p:cNvPr id="7" name="Picture 6">
            <a:extLst>
              <a:ext uri="{FF2B5EF4-FFF2-40B4-BE49-F238E27FC236}">
                <a16:creationId xmlns:a16="http://schemas.microsoft.com/office/drawing/2014/main" id="{73944CA2-4E76-10EE-0C19-D91FEF48FD2E}"/>
              </a:ext>
            </a:extLst>
          </p:cNvPr>
          <p:cNvPicPr>
            <a:picLocks noChangeAspect="1"/>
          </p:cNvPicPr>
          <p:nvPr/>
        </p:nvPicPr>
        <p:blipFill>
          <a:blip r:embed="rId2"/>
          <a:stretch>
            <a:fillRect/>
          </a:stretch>
        </p:blipFill>
        <p:spPr>
          <a:xfrm>
            <a:off x="6631562" y="3641651"/>
            <a:ext cx="3878751" cy="3030968"/>
          </a:xfrm>
          <a:prstGeom prst="rect">
            <a:avLst/>
          </a:prstGeom>
        </p:spPr>
      </p:pic>
      <p:pic>
        <p:nvPicPr>
          <p:cNvPr id="9" name="Picture 8">
            <a:extLst>
              <a:ext uri="{FF2B5EF4-FFF2-40B4-BE49-F238E27FC236}">
                <a16:creationId xmlns:a16="http://schemas.microsoft.com/office/drawing/2014/main" id="{A30B9139-995D-E932-A9F6-06563FC16D9C}"/>
              </a:ext>
            </a:extLst>
          </p:cNvPr>
          <p:cNvPicPr>
            <a:picLocks noChangeAspect="1"/>
          </p:cNvPicPr>
          <p:nvPr/>
        </p:nvPicPr>
        <p:blipFill>
          <a:blip r:embed="rId3"/>
          <a:stretch>
            <a:fillRect/>
          </a:stretch>
        </p:blipFill>
        <p:spPr>
          <a:xfrm>
            <a:off x="6631563" y="505840"/>
            <a:ext cx="3878751" cy="3002904"/>
          </a:xfrm>
          <a:prstGeom prst="rect">
            <a:avLst/>
          </a:prstGeom>
        </p:spPr>
      </p:pic>
    </p:spTree>
    <p:extLst>
      <p:ext uri="{BB962C8B-B14F-4D97-AF65-F5344CB8AC3E}">
        <p14:creationId xmlns:p14="http://schemas.microsoft.com/office/powerpoint/2010/main" val="150821267"/>
      </p:ext>
    </p:extLst>
  </p:cSld>
  <p:clrMapOvr>
    <a:masterClrMapping/>
  </p:clrMapOvr>
</p:sld>
</file>

<file path=ppt/theme/theme1.xml><?xml version="1.0" encoding="utf-8"?>
<a:theme xmlns:a="http://schemas.openxmlformats.org/drawingml/2006/main" name="Custom">
  <a:themeElements>
    <a:clrScheme name="Custom 23">
      <a:dk1>
        <a:sysClr val="windowText" lastClr="000000"/>
      </a:dk1>
      <a:lt1>
        <a:sysClr val="window" lastClr="FFFFFF"/>
      </a:lt1>
      <a:dk2>
        <a:srgbClr val="44546A"/>
      </a:dk2>
      <a:lt2>
        <a:srgbClr val="E7E6E6"/>
      </a:lt2>
      <a:accent1>
        <a:srgbClr val="58696B"/>
      </a:accent1>
      <a:accent2>
        <a:srgbClr val="95B8BF"/>
      </a:accent2>
      <a:accent3>
        <a:srgbClr val="BFD4D9"/>
      </a:accent3>
      <a:accent4>
        <a:srgbClr val="5B4839"/>
      </a:accent4>
      <a:accent5>
        <a:srgbClr val="C3A398"/>
      </a:accent5>
      <a:accent6>
        <a:srgbClr val="CA553E"/>
      </a:accent6>
      <a:hlink>
        <a:srgbClr val="0563C1"/>
      </a:hlink>
      <a:folHlink>
        <a:srgbClr val="954F72"/>
      </a:folHlink>
    </a:clrScheme>
    <a:fontScheme name="Custom 30">
      <a:majorFont>
        <a:latin typeface="Tisa Offc Serif Pro"/>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5">
              <a:lumMod val="20000"/>
              <a:lumOff val="8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M78544816_Win32_SL_V10" id="{8934A6D9-B969-498F-A646-4B502FD69C4E}" vid="{AA78C1C8-456D-41A9-83FC-BC8B9A8EE3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B69E9DE5-EFFE-4262-A023-32732F0B6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E3707C-8CAB-4302-B7E1-D32E1543E05C}">
  <ds:schemaRefs>
    <ds:schemaRef ds:uri="http://schemas.microsoft.com/sharepoint/v3/contenttype/forms"/>
  </ds:schemaRefs>
</ds:datastoreItem>
</file>

<file path=customXml/itemProps3.xml><?xml version="1.0" encoding="utf-8"?>
<ds:datastoreItem xmlns:ds="http://schemas.openxmlformats.org/officeDocument/2006/customXml" ds:itemID="{3FDB7358-0BCB-4DEB-B717-C1D7CC555F05}">
  <ds:schemaRefs>
    <ds:schemaRef ds:uri="http://purl.org/dc/terms/"/>
    <ds:schemaRef ds:uri="http://www.w3.org/XML/1998/namespace"/>
    <ds:schemaRef ds:uri="71af3243-3dd4-4a8d-8c0d-dd76da1f02a5"/>
    <ds:schemaRef ds:uri="http://schemas.microsoft.com/office/2006/metadata/properties"/>
    <ds:schemaRef ds:uri="http://schemas.microsoft.com/office/2006/documentManagement/types"/>
    <ds:schemaRef ds:uri="http://schemas.openxmlformats.org/package/2006/metadata/core-properties"/>
    <ds:schemaRef ds:uri="230e9df3-be65-4c73-a93b-d1236ebd677e"/>
    <ds:schemaRef ds:uri="http://purl.org/dc/dcmitype/"/>
    <ds:schemaRef ds:uri="16c05727-aa75-4e4a-9b5f-8a80a1165891"/>
    <ds:schemaRef ds:uri="http://schemas.microsoft.com/office/infopath/2007/PartnerControls"/>
    <ds:schemaRef ds:uri="http://schemas.microsoft.com/sharepoint/v3"/>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{B8B122BE-A289-4101-BC6D-28DFA9E3A2FC}tf78544816_win32</Template>
  <TotalTime>2382</TotalTime>
  <Words>1505</Words>
  <Application>Microsoft Office PowerPoint</Application>
  <PresentationFormat>Widescreen</PresentationFormat>
  <Paragraphs>143</Paragraphs>
  <Slides>26</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Tisa Offc Serif Pro</vt:lpstr>
      <vt:lpstr>Univers Light</vt:lpstr>
      <vt:lpstr>Custom</vt:lpstr>
      <vt:lpstr>Validation of Stochastic Lagrangian Particle Dispersion Models Using Inter-Model Variability and Sensitivity Analysis: Case study on April 2025 sand-dust transport and hypothetical nuclear releases</vt:lpstr>
      <vt:lpstr>Agenda</vt:lpstr>
      <vt:lpstr>Background &amp; motivation</vt:lpstr>
      <vt:lpstr>Methodology</vt:lpstr>
      <vt:lpstr>Case 1. April 11 2025 sand-dust storm originating from Gobi desert</vt:lpstr>
      <vt:lpstr>Comparison in absence of ground-truth</vt:lpstr>
      <vt:lpstr>Correlation among model predictions</vt:lpstr>
      <vt:lpstr>Distance in fluctuation</vt:lpstr>
      <vt:lpstr>Validation of turbulent mixing over the model domain – well-mixed criterion</vt:lpstr>
      <vt:lpstr>Performance metric: Arrival time</vt:lpstr>
      <vt:lpstr>Distribution and visualization of arrival time testing set</vt:lpstr>
      <vt:lpstr>Determination of cutoff and the performance (MAE) sensitivity on it</vt:lpstr>
      <vt:lpstr>Performance among models</vt:lpstr>
      <vt:lpstr>Performance metric: Correlations with ground-truth</vt:lpstr>
      <vt:lpstr>Correlations with ground-truth across simulation time</vt:lpstr>
      <vt:lpstr>Location-dependence of Pearson correlations</vt:lpstr>
      <vt:lpstr>(For reference)</vt:lpstr>
      <vt:lpstr>Performance metric: Estimation of peak PM10 value</vt:lpstr>
      <vt:lpstr>Adjustments on source mass</vt:lpstr>
      <vt:lpstr>Case 2. Hypothetical nuclear accident</vt:lpstr>
      <vt:lpstr>Consistent result in inter-model similarity is obtained</vt:lpstr>
      <vt:lpstr>(Extra slide.)  Measurement repeated for 18 nuclear power plants around the globe</vt:lpstr>
      <vt:lpstr>Conclusion</vt:lpstr>
      <vt:lpstr>Future directions</vt:lpstr>
      <vt:lpstr>Appendix</vt:lpstr>
      <vt:lpstr>Vertical profile across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chowyh@connect.hku.hk</dc:creator>
  <cp:lastModifiedBy>chowyh@connect.hku.hk</cp:lastModifiedBy>
  <cp:revision>82</cp:revision>
  <dcterms:created xsi:type="dcterms:W3CDTF">2025-05-06T04:05:19Z</dcterms:created>
  <dcterms:modified xsi:type="dcterms:W3CDTF">2025-10-25T09:34:05Z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